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5"></Relationship><Relationship Target="docProps/core.xml" Type="http://schemas.openxmlformats.org/package/2006/relationships/metadata/core-properties" Id="rId6"></Relationship><Relationship Target="docProps/custom.xml" Type="http://schemas.openxmlformats.org/officeDocument/2006/relationships/custom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412" r:id="rId5"/>
    <p:sldId id="416" r:id="rId6"/>
    <p:sldId id="385" r:id="rId7"/>
    <p:sldId id="413" r:id="rId8"/>
    <p:sldId id="402" r:id="rId9"/>
    <p:sldId id="415" r:id="rId10"/>
    <p:sldId id="364" r:id="rId11"/>
    <p:sldId id="365" r:id="rId12"/>
    <p:sldId id="380" r:id="rId13"/>
    <p:sldId id="381" r:id="rId14"/>
    <p:sldId id="382" r:id="rId15"/>
    <p:sldId id="389" r:id="rId16"/>
    <p:sldId id="366" r:id="rId17"/>
    <p:sldId id="368" r:id="rId18"/>
    <p:sldId id="307" r:id="rId19"/>
    <p:sldId id="398" r:id="rId20"/>
    <p:sldId id="378" r:id="rId21"/>
    <p:sldId id="392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Sterling" initials="MS" lastIdx="34" clrIdx="0">
    <p:extLst>
      <p:ext uri="{19B8F6BF-5375-455C-9EA6-DF929625EA0E}">
        <p15:presenceInfo xmlns:p15="http://schemas.microsoft.com/office/powerpoint/2012/main" userId="S::msterling@padf.org::a62f05b8-d3db-4e5c-ad01-9bf1a4aacc52" providerId="AD"/>
      </p:ext>
    </p:extLst>
  </p:cmAuthor>
  <p:cmAuthor id="2" name="Marlen Miranda" initials="MM" lastIdx="11" clrIdx="1">
    <p:extLst>
      <p:ext uri="{19B8F6BF-5375-455C-9EA6-DF929625EA0E}">
        <p15:presenceInfo xmlns:p15="http://schemas.microsoft.com/office/powerpoint/2012/main" userId="S::mmiranda@padf.org::bdf548a8-2c29-4c3f-8901-b9791ad59ac1" providerId="AD"/>
      </p:ext>
    </p:extLst>
  </p:cmAuthor>
  <p:cmAuthor id="3" name="Aaron" initials="A" lastIdx="31" clrIdx="2">
    <p:extLst>
      <p:ext uri="{19B8F6BF-5375-455C-9EA6-DF929625EA0E}">
        <p15:presenceInfo xmlns:p15="http://schemas.microsoft.com/office/powerpoint/2012/main" userId="S::avanalstine@padf.org::c8f195a4-48c9-49ff-a5ad-a753b418425e" providerId="AD"/>
      </p:ext>
    </p:extLst>
  </p:cmAuthor>
  <p:cmAuthor id="4" name="Beatriz Coningham" initials="BC" lastIdx="3" clrIdx="3">
    <p:extLst>
      <p:ext uri="{19B8F6BF-5375-455C-9EA6-DF929625EA0E}">
        <p15:presenceInfo xmlns:p15="http://schemas.microsoft.com/office/powerpoint/2012/main" userId="S::Bconingham@padf.org::0430c8f1-432e-4387-84da-d18bb05b9b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46"/>
    <a:srgbClr val="E19269"/>
    <a:srgbClr val="FFCC00"/>
    <a:srgbClr val="DDDDDD"/>
    <a:srgbClr val="3366CC"/>
    <a:srgbClr val="CC9900"/>
    <a:srgbClr val="B2B2B2"/>
    <a:srgbClr val="FFFF00"/>
    <a:srgbClr val="FE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46CDF-FF42-4613-B6DB-DC6FA1C7C7E2}" v="72" dt="2021-12-14T15:02:34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41" autoAdjust="0"/>
  </p:normalViewPr>
  <p:slideViewPr>
    <p:cSldViewPr snapToGrid="0">
      <p:cViewPr varScale="1">
        <p:scale>
          <a:sx n="66" d="100"/>
          <a:sy n="66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?><Relationships xmlns="http://schemas.openxmlformats.org/package/2006/relationships"><Relationship Target="slides/slide4.xml" Type="http://schemas.openxmlformats.org/officeDocument/2006/relationships/slide" Id="rId8"></Relationship><Relationship Target="slides/slide9.xml" Type="http://schemas.openxmlformats.org/officeDocument/2006/relationships/slide" Id="rId13"></Relationship><Relationship Target="slides/slide14.xml" Type="http://schemas.openxmlformats.org/officeDocument/2006/relationships/slide" Id="rId18"></Relationship><Relationship Target="presProps.xml" Type="http://schemas.openxmlformats.org/officeDocument/2006/relationships/presProps" Id="rId26"></Relationship><Relationship Target="../customXml/item3.xml" Type="http://schemas.openxmlformats.org/officeDocument/2006/relationships/customXml" Id="rId3"></Relationship><Relationship Target="slides/slide17.xml" Type="http://schemas.openxmlformats.org/officeDocument/2006/relationships/slide" Id="rId21"></Relationship><Relationship Target="slides/slide3.xml" Type="http://schemas.openxmlformats.org/officeDocument/2006/relationships/slide" Id="rId7"></Relationship><Relationship Target="slides/slide8.xml" Type="http://schemas.openxmlformats.org/officeDocument/2006/relationships/slide" Id="rId12"></Relationship><Relationship Target="slides/slide13.xml" Type="http://schemas.openxmlformats.org/officeDocument/2006/relationships/slide" Id="rId17"></Relationship><Relationship Target="commentAuthors.xml" Type="http://schemas.openxmlformats.org/officeDocument/2006/relationships/commentAuthors" Id="rId25"></Relationship><Relationship Target="../customXml/item2.xml" Type="http://schemas.openxmlformats.org/officeDocument/2006/relationships/customXml" Id="rId2"></Relationship><Relationship Target="slides/slide12.xml" Type="http://schemas.openxmlformats.org/officeDocument/2006/relationships/slide" Id="rId16"></Relationship><Relationship Target="slides/slide16.xml" Type="http://schemas.openxmlformats.org/officeDocument/2006/relationships/slide" Id="rId20"></Relationship><Relationship Target="tableStyles.xml" Type="http://schemas.openxmlformats.org/officeDocument/2006/relationships/tableStyles" Id="rId29"></Relationship><Relationship Target="../customXml/item1.xml" Type="http://schemas.openxmlformats.org/officeDocument/2006/relationships/customXml" Id="rId1"></Relationship><Relationship Target="slides/slide2.xml" Type="http://schemas.openxmlformats.org/officeDocument/2006/relationships/slide" Id="rId6"></Relationship><Relationship Target="slides/slide7.xml" Type="http://schemas.openxmlformats.org/officeDocument/2006/relationships/slide" Id="rId11"></Relationship><Relationship Target="notesMasters/notesMaster1.xml" Type="http://schemas.openxmlformats.org/officeDocument/2006/relationships/notesMaster" Id="rId24"></Relationship><Relationship Target="slides/slide1.xml" Type="http://schemas.openxmlformats.org/officeDocument/2006/relationships/slide" Id="rId5"></Relationship><Relationship Target="slides/slide11.xml" Type="http://schemas.openxmlformats.org/officeDocument/2006/relationships/slide" Id="rId15"></Relationship><Relationship Target="slides/slide19.xml" Type="http://schemas.openxmlformats.org/officeDocument/2006/relationships/slide" Id="rId23"></Relationship><Relationship Target="theme/theme1.xml" Type="http://schemas.openxmlformats.org/officeDocument/2006/relationships/theme" Id="rId28"></Relationship><Relationship Target="slides/slide6.xml" Type="http://schemas.openxmlformats.org/officeDocument/2006/relationships/slide" Id="rId10"></Relationship><Relationship Target="slides/slide15.xml" Type="http://schemas.openxmlformats.org/officeDocument/2006/relationships/slide" Id="rId19"></Relationship><Relationship Target="slideMasters/slideMaster1.xml" Type="http://schemas.openxmlformats.org/officeDocument/2006/relationships/slideMaster" Id="rId4"></Relationship><Relationship Target="slides/slide5.xml" Type="http://schemas.openxmlformats.org/officeDocument/2006/relationships/slide" Id="rId9"></Relationship><Relationship Target="slides/slide10.xml" Type="http://schemas.openxmlformats.org/officeDocument/2006/relationships/slide" Id="rId14"></Relationship><Relationship Target="slides/slide18.xml" Type="http://schemas.openxmlformats.org/officeDocument/2006/relationships/slide" Id="rId22"></Relationship><Relationship Target="viewProps.xml" Type="http://schemas.openxmlformats.org/officeDocument/2006/relationships/viewProps" Id="rId27"></Relationship><Relationship Target="revisionInfo.xml" Type="http://schemas.microsoft.com/office/2015/10/relationships/revisionInfo" Id="rId30"></Relationship></Relationships>
</file>

<file path=ppt/charts/_rels/chart1.xml.rels><?xml version="1.0" encoding="UTF-8" ?><Relationships xmlns="http://schemas.openxmlformats.org/package/2006/relationships"><Relationship Target="colors1.xml" Type="http://schemas.microsoft.com/office/2011/relationships/chartColorStyle" Id="rId2"></Relationship><Relationship Target="style1.xml" Type="http://schemas.microsoft.com/office/2011/relationships/chartStyle" Id="rId1"></Relationship></Relationships>
</file>

<file path=ppt/charts/_rels/chart2.xml.rels><?xml version="1.0" encoding="UTF-8" ?><Relationships xmlns="http://schemas.openxmlformats.org/package/2006/relationships"><Relationship Target="colors2.xml" Type="http://schemas.microsoft.com/office/2011/relationships/chartColorStyle" Id="rId2"></Relationship><Relationship Target="style2.xml" Type="http://schemas.microsoft.com/office/2011/relationships/chartStyle" Id="rId1"></Relationship></Relationships>
</file>

<file path=ppt/charts/_rels/chart3.xml.rels><?xml version="1.0" encoding="UTF-8" ?><Relationships xmlns="http://schemas.openxmlformats.org/package/2006/relationships"><Relationship Target="colors3.xml" Type="http://schemas.microsoft.com/office/2011/relationships/chartColorStyle" Id="rId2"></Relationship><Relationship Target="style3.xml" Type="http://schemas.microsoft.com/office/2011/relationships/chartStyle" Id="rId1"></Relationship></Relationships>
</file>

<file path=ppt/charts/_rels/chart4.xml.rels><?xml version="1.0" encoding="UTF-8" ?><Relationships xmlns="http://schemas.openxmlformats.org/package/2006/relationships"><Relationship Target="colors4.xml" Type="http://schemas.microsoft.com/office/2011/relationships/chartColorStyle" Id="rId2"></Relationship><Relationship Target="style4.xml" Type="http://schemas.microsoft.com/office/2011/relationships/chartStyle" Id="rId1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tons CO2e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A-4D73-A23C-35CC194AA1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A-4D73-A23C-35CC194AA1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AA-4D73-A23C-35CC194AA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Scope 1</c:v>
                </c:pt>
                <c:pt idx="1">
                  <c:v>Scope 2</c:v>
                </c:pt>
                <c:pt idx="2">
                  <c:v>Scope 3.6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</c:v>
                </c:pt>
                <c:pt idx="1">
                  <c:v>367</c:v>
                </c:pt>
                <c:pt idx="2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AA-4D73-A23C-35CC194AA1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Emisiones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totales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oficina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toneladas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métricas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CO2e)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tons CO2e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50-4B31-AA0B-BD718FEF1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HQ</c:v>
                </c:pt>
                <c:pt idx="1">
                  <c:v>Colombia</c:v>
                </c:pt>
                <c:pt idx="2">
                  <c:v>El Salvador</c:v>
                </c:pt>
                <c:pt idx="3">
                  <c:v>Haiti</c:v>
                </c:pt>
                <c:pt idx="4">
                  <c:v>Honduras</c:v>
                </c:pt>
                <c:pt idx="5">
                  <c:v>Guatemala</c:v>
                </c:pt>
                <c:pt idx="6">
                  <c:v>St. Lucia</c:v>
                </c:pt>
                <c:pt idx="7">
                  <c:v>Mexico</c:v>
                </c:pt>
                <c:pt idx="8">
                  <c:v>Venezuela</c:v>
                </c:pt>
                <c:pt idx="9">
                  <c:v>Guyana</c:v>
                </c:pt>
                <c:pt idx="10">
                  <c:v>Ecuador</c:v>
                </c:pt>
                <c:pt idx="11">
                  <c:v>Peru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763</c:v>
                </c:pt>
                <c:pt idx="1">
                  <c:v>172</c:v>
                </c:pt>
                <c:pt idx="2">
                  <c:v>90</c:v>
                </c:pt>
                <c:pt idx="3">
                  <c:v>77</c:v>
                </c:pt>
                <c:pt idx="4">
                  <c:v>42</c:v>
                </c:pt>
                <c:pt idx="5">
                  <c:v>18</c:v>
                </c:pt>
                <c:pt idx="6">
                  <c:v>14</c:v>
                </c:pt>
                <c:pt idx="7">
                  <c:v>8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0-4B31-AA0B-BD718FEF16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6238192"/>
        <c:axId val="555923616"/>
      </c:barChart>
      <c:catAx>
        <c:axId val="55623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5923616"/>
        <c:crosses val="autoZero"/>
        <c:auto val="1"/>
        <c:lblAlgn val="ctr"/>
        <c:lblOffset val="100"/>
        <c:noMultiLvlLbl val="0"/>
      </c:catAx>
      <c:valAx>
        <c:axId val="55592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62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 err="1">
                <a:solidFill>
                  <a:schemeClr val="tx1"/>
                </a:solidFill>
              </a:rPr>
              <a:t>Emisiones</a:t>
            </a:r>
            <a:r>
              <a:rPr lang="en-US" dirty="0">
                <a:solidFill>
                  <a:schemeClr val="tx1"/>
                </a:solidFill>
              </a:rPr>
              <a:t> por </a:t>
            </a:r>
            <a:r>
              <a:rPr lang="en-US" dirty="0" err="1">
                <a:solidFill>
                  <a:schemeClr val="tx1"/>
                </a:solidFill>
              </a:rPr>
              <a:t>plantilla</a:t>
            </a:r>
            <a:r>
              <a:rPr lang="en-US" dirty="0">
                <a:solidFill>
                  <a:schemeClr val="tx1"/>
                </a:solidFill>
              </a:rPr>
              <a:t> por </a:t>
            </a:r>
            <a:r>
              <a:rPr lang="en-US" dirty="0" err="1">
                <a:solidFill>
                  <a:schemeClr val="tx1"/>
                </a:solidFill>
              </a:rPr>
              <a:t>oficina</a:t>
            </a:r>
            <a:r>
              <a:rPr lang="en-US" dirty="0">
                <a:solidFill>
                  <a:schemeClr val="tx1"/>
                </a:solidFill>
              </a:rPr>
              <a:t> (mtCO2e)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67488128336123"/>
          <c:y val="0.1257801880204816"/>
          <c:w val="0.83145329357137188"/>
          <c:h val="0.69733682548360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metric tons CO2e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St. Lucia</c:v>
                </c:pt>
                <c:pt idx="1">
                  <c:v>Honduras</c:v>
                </c:pt>
                <c:pt idx="2">
                  <c:v>HQ</c:v>
                </c:pt>
                <c:pt idx="3">
                  <c:v>El Salvador</c:v>
                </c:pt>
                <c:pt idx="4">
                  <c:v>Guatemala</c:v>
                </c:pt>
                <c:pt idx="5">
                  <c:v>Mexico</c:v>
                </c:pt>
                <c:pt idx="6">
                  <c:v>Haiti</c:v>
                </c:pt>
                <c:pt idx="7">
                  <c:v>Colombia</c:v>
                </c:pt>
                <c:pt idx="8">
                  <c:v>Peru</c:v>
                </c:pt>
                <c:pt idx="9">
                  <c:v>Venezuela</c:v>
                </c:pt>
                <c:pt idx="10">
                  <c:v>Ecuador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</c:v>
                </c:pt>
                <c:pt idx="1">
                  <c:v>13.9</c:v>
                </c:pt>
                <c:pt idx="2">
                  <c:v>12.7</c:v>
                </c:pt>
                <c:pt idx="3">
                  <c:v>6</c:v>
                </c:pt>
                <c:pt idx="4">
                  <c:v>4.5999999999999996</c:v>
                </c:pt>
                <c:pt idx="5">
                  <c:v>1.6</c:v>
                </c:pt>
                <c:pt idx="6">
                  <c:v>1.1000000000000001</c:v>
                </c:pt>
                <c:pt idx="7">
                  <c:v>0.8</c:v>
                </c:pt>
                <c:pt idx="8">
                  <c:v>0.4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C-4FD7-AA1E-BE7DD57FC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6238192"/>
        <c:axId val="555923616"/>
      </c:barChart>
      <c:catAx>
        <c:axId val="55623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5923616"/>
        <c:crosses val="autoZero"/>
        <c:auto val="1"/>
        <c:lblAlgn val="ctr"/>
        <c:lblOffset val="100"/>
        <c:noMultiLvlLbl val="0"/>
      </c:catAx>
      <c:valAx>
        <c:axId val="55592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62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ES" sz="1800" dirty="0">
                <a:solidFill>
                  <a:schemeClr val="tx1"/>
                </a:solidFill>
              </a:rPr>
              <a:t>Comparación de las emisiones por plantilla de las organizaciones homólogas (mtCO2e)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88B4E9BC-4C4F-407F-BFBE-B93053ECBB5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66-4D7F-9BBE-DA53788C3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Organization 1</c:v>
                </c:pt>
                <c:pt idx="1">
                  <c:v>PADF</c:v>
                </c:pt>
                <c:pt idx="2">
                  <c:v>Organization 2</c:v>
                </c:pt>
                <c:pt idx="3">
                  <c:v>Organization 3</c:v>
                </c:pt>
                <c:pt idx="4">
                  <c:v>Organization 4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11.6</c:v>
                </c:pt>
                <c:pt idx="1">
                  <c:v>2.9</c:v>
                </c:pt>
                <c:pt idx="2">
                  <c:v>2.78</c:v>
                </c:pt>
                <c:pt idx="3">
                  <c:v>1.65</c:v>
                </c:pt>
                <c:pt idx="4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Sheet1!$B$1:$B$0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566-4D7F-9BBE-DA53788C32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8297695"/>
        <c:axId val="178350959"/>
      </c:barChart>
      <c:catAx>
        <c:axId val="178297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8350959"/>
        <c:crosses val="autoZero"/>
        <c:auto val="1"/>
        <c:lblAlgn val="ctr"/>
        <c:lblOffset val="100"/>
        <c:noMultiLvlLbl val="0"/>
      </c:catAx>
      <c:valAx>
        <c:axId val="17835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8297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E4411-0ED5-3A40-BC10-B37805F9D206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65BA-AA1F-F242-8F55-701A35732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9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Estas cifras son sólo para los ámbitos 1, 2 y 3.6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99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9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2019, el CO2 representó alrededor del 80% de todas las emisiones de gases de efecto invernadero de Estados Unidos procedentes de actividades humanas.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principal actividad humana que emite CO2 es la combustión de combustibles fósiles (carbón, gas natural y petróleo) para la energía y el transporte, aunque ciertos procesos industriales y cambios en el uso de la tierra también emiten CO2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2019, el metano (CH4) representó alrededor del 10 por ciento de todas las emisiones de gases de efecto invernadero de Estados Unidos procedentes de actividades humanas.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2019, el óxido nitroso (N2O) representó alrededor del 7 por ciento de todas las emisiones de gases de efecto invernadero de Estados Unidos procedentes de actividades humanas.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0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4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7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Hay muchas puntos en todo el compacto, pero estas son las claves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7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5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Ámbito</a:t>
            </a:r>
            <a:r>
              <a:rPr lang="es-ES" dirty="0"/>
              <a:t> 1: Sólo la sede central, Colombia, El Salvador, Haití, Honduras, Guatemala y Venezuela compran combustible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Ámbito</a:t>
            </a:r>
            <a:r>
              <a:rPr lang="es-ES" dirty="0"/>
              <a:t> 2: Los 5 principales consumidores son la sede central, Colombia, El Salvador, Haití y Honduras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6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Nuestra medida es en toneladas métricas de CO2 equivalente.</a:t>
            </a:r>
          </a:p>
          <a:p>
            <a:r>
              <a:rPr lang="es-ES" dirty="0"/>
              <a:t>El mundo emite 36.400.000.000 toneladas métricas de CO2 al año. PADF contribuye con el 0,0003% de las emisiones mundiales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7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Nota: El HQ es alto debido a una de las limitaciones, que tuvimos que poner un montón de vuelos en el HQ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7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Obsérvese que, aunque Honduras y Santa Lucía superan a la sede central en cuanto a emisiones por funcionario, ello se debe a que sólo hay 3 y 1 funcionarios en consecuencia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5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Estas organizaciones han pedido que estas líneas de base sean confidenciales, ya que todavía no se han hecho públicas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73846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gif" Type="http://schemas.openxmlformats.org/officeDocument/2006/relationships/image" Id="rId4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media/image5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Mode="External" Target="http://www.padf.smugmug.com/" Type="http://schemas.openxmlformats.org/officeDocument/2006/relationships/hyperlink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DF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A7D7-DCB5-BA43-9827-24712B7769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78" y="1041399"/>
            <a:ext cx="3833813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1699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DF &amp; O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39EEA9-3188-3B4C-99F1-641C97D088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676456" y="3428999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erson standing on top of a hill  Description automatically generated">
            <a:extLst>
              <a:ext uri="{FF2B5EF4-FFF2-40B4-BE49-F238E27FC236}">
                <a16:creationId xmlns:a16="http://schemas.microsoft.com/office/drawing/2014/main" id="{D9D4DB1F-F551-8D48-8EA7-9F595463F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-10930" r="21470" b="1"/>
          <a:stretch/>
        </p:blipFill>
        <p:spPr>
          <a:xfrm>
            <a:off x="5216577" y="-749508"/>
            <a:ext cx="6975423" cy="7607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F33A56-918F-EF48-8CA4-BBEC3D8D5682}"/>
              </a:ext>
            </a:extLst>
          </p:cNvPr>
          <p:cNvSpPr txBox="1"/>
          <p:nvPr userDrawn="1"/>
        </p:nvSpPr>
        <p:spPr>
          <a:xfrm>
            <a:off x="69701" y="4550898"/>
            <a:ext cx="507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 American</a:t>
            </a:r>
          </a:p>
          <a:p>
            <a:pPr algn="ctr"/>
            <a:r>
              <a:rPr lang="en-US" sz="2400" b="1" dirty="0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Foundation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CFD13-2DD9-6A45-B8A5-B5F0291BCD12}"/>
              </a:ext>
            </a:extLst>
          </p:cNvPr>
          <p:cNvSpPr txBox="1"/>
          <p:nvPr userDrawn="1"/>
        </p:nvSpPr>
        <p:spPr>
          <a:xfrm>
            <a:off x="103629" y="5413129"/>
            <a:ext cx="500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hemisphere of opportunity.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all.</a:t>
            </a:r>
          </a:p>
        </p:txBody>
      </p:sp>
      <p:pic>
        <p:nvPicPr>
          <p:cNvPr id="8" name="Picture 7" descr="Logo  Description automatically generated">
            <a:extLst>
              <a:ext uri="{FF2B5EF4-FFF2-40B4-BE49-F238E27FC236}">
                <a16:creationId xmlns:a16="http://schemas.microsoft.com/office/drawing/2014/main" id="{72C0B153-DCC9-DA4B-97B2-3C1664CE73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393" y="6007757"/>
            <a:ext cx="1780695" cy="60767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D8CCEA6-3486-AE43-9FBD-25B72C3976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7230" y="5975617"/>
            <a:ext cx="2454162" cy="6414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5540EA-7F32-9F46-A883-99DA5EB9D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78" y="1041399"/>
            <a:ext cx="3833813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486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E59D38-97A6-9045-83EC-E82280BEC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00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9A20-B932-6548-95F9-AEB8E22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16682B4-8BB1-FA4D-8506-8E0E244CAD8D}"/>
              </a:ext>
            </a:extLst>
          </p:cNvPr>
          <p:cNvSpPr txBox="1"/>
          <p:nvPr userDrawn="1"/>
        </p:nvSpPr>
        <p:spPr>
          <a:xfrm>
            <a:off x="459248" y="349611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rgbClr val="0000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Typography</a:t>
            </a:r>
            <a:endParaRPr lang="ko-KR" altLang="en-US" sz="4400" b="1">
              <a:solidFill>
                <a:srgbClr val="0000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83E7715-7097-8E44-B06D-7F5B982E671C}"/>
              </a:ext>
            </a:extLst>
          </p:cNvPr>
          <p:cNvCxnSpPr>
            <a:cxnSpLocks/>
          </p:cNvCxnSpPr>
          <p:nvPr userDrawn="1"/>
        </p:nvCxnSpPr>
        <p:spPr>
          <a:xfrm flipV="1">
            <a:off x="459248" y="1311667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" name="Table 9">
            <a:extLst>
              <a:ext uri="{FF2B5EF4-FFF2-40B4-BE49-F238E27FC236}">
                <a16:creationId xmlns:a16="http://schemas.microsoft.com/office/drawing/2014/main" id="{22954F74-46A8-1A4A-9616-C22E9413136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06376"/>
              </p:ext>
            </p:extLst>
          </p:nvPr>
        </p:nvGraphicFramePr>
        <p:xfrm>
          <a:off x="459521" y="1494009"/>
          <a:ext cx="113614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364">
                  <a:extLst>
                    <a:ext uri="{9D8B030D-6E8A-4147-A177-3AD203B41FA5}">
                      <a16:colId xmlns:a16="http://schemas.microsoft.com/office/drawing/2014/main" val="625448546"/>
                    </a:ext>
                  </a:extLst>
                </a:gridCol>
                <a:gridCol w="3717561">
                  <a:extLst>
                    <a:ext uri="{9D8B030D-6E8A-4147-A177-3AD203B41FA5}">
                      <a16:colId xmlns:a16="http://schemas.microsoft.com/office/drawing/2014/main" val="4147162283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290350953"/>
                    </a:ext>
                  </a:extLst>
                </a:gridCol>
                <a:gridCol w="2173574">
                  <a:extLst>
                    <a:ext uri="{9D8B030D-6E8A-4147-A177-3AD203B41FA5}">
                      <a16:colId xmlns:a16="http://schemas.microsoft.com/office/drawing/2014/main" val="3136937058"/>
                    </a:ext>
                  </a:extLst>
                </a:gridCol>
                <a:gridCol w="1312866">
                  <a:extLst>
                    <a:ext uri="{9D8B030D-6E8A-4147-A177-3AD203B41FA5}">
                      <a16:colId xmlns:a16="http://schemas.microsoft.com/office/drawing/2014/main" val="137152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Size &amp; Font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Emphasis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7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Slide title/PPT 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12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468AB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 American Development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PADF 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Cover slide font for PADF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4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57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3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69CDC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Quote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28pt Tahoma</a:t>
                      </a:r>
                    </a:p>
                    <a:p>
                      <a:endParaRPr lang="en-US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Turquoise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Quote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1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9A20-B932-6548-95F9-AEB8E22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CE8C88-416D-3549-825A-B501FF12D643}"/>
              </a:ext>
            </a:extLst>
          </p:cNvPr>
          <p:cNvSpPr txBox="1"/>
          <p:nvPr userDrawn="1"/>
        </p:nvSpPr>
        <p:spPr>
          <a:xfrm>
            <a:off x="352610" y="365735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rgbClr val="0000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Colors</a:t>
            </a:r>
            <a:endParaRPr lang="ko-KR" altLang="en-US" sz="4400" b="1">
              <a:solidFill>
                <a:srgbClr val="0000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1D1E850-1B07-B64C-A392-DA3B0C39CE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9248" y="1311667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C59576F-1052-A04B-9C32-186DC5885322}"/>
              </a:ext>
            </a:extLst>
          </p:cNvPr>
          <p:cNvSpPr/>
          <p:nvPr userDrawn="1"/>
        </p:nvSpPr>
        <p:spPr>
          <a:xfrm>
            <a:off x="7281025" y="4074034"/>
            <a:ext cx="2908092" cy="1349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D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C25D59-78DA-DE47-ADEC-1B7F622D92F6}"/>
              </a:ext>
            </a:extLst>
          </p:cNvPr>
          <p:cNvSpPr/>
          <p:nvPr userDrawn="1"/>
        </p:nvSpPr>
        <p:spPr>
          <a:xfrm>
            <a:off x="4810993" y="1567062"/>
            <a:ext cx="2908092" cy="1349042"/>
          </a:xfrm>
          <a:prstGeom prst="rect">
            <a:avLst/>
          </a:prstGeom>
          <a:solidFill>
            <a:srgbClr val="69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CDC8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760D649-429C-D74F-818D-B28B2D75D78D}"/>
              </a:ext>
            </a:extLst>
          </p:cNvPr>
          <p:cNvSpPr/>
          <p:nvPr userDrawn="1"/>
        </p:nvSpPr>
        <p:spPr>
          <a:xfrm>
            <a:off x="8750061" y="1536157"/>
            <a:ext cx="2908092" cy="1349042"/>
          </a:xfrm>
          <a:prstGeom prst="rect">
            <a:avLst/>
          </a:prstGeom>
          <a:solidFill>
            <a:srgbClr val="E19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88FDEB3-E783-3A4A-92E1-312AAD8B3D89}"/>
              </a:ext>
            </a:extLst>
          </p:cNvPr>
          <p:cNvSpPr txBox="1"/>
          <p:nvPr userDrawn="1"/>
        </p:nvSpPr>
        <p:spPr>
          <a:xfrm>
            <a:off x="7528362" y="4669026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#FFFFF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5749F7F-B745-FA4A-9D80-1D27DA05C33F}"/>
              </a:ext>
            </a:extLst>
          </p:cNvPr>
          <p:cNvSpPr txBox="1"/>
          <p:nvPr userDrawn="1"/>
        </p:nvSpPr>
        <p:spPr>
          <a:xfrm>
            <a:off x="5058330" y="2123563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Turquoise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#69CDC8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E9BE20C-DB6E-A045-8341-33F7F38CF362}"/>
              </a:ext>
            </a:extLst>
          </p:cNvPr>
          <p:cNvSpPr txBox="1"/>
          <p:nvPr userDrawn="1"/>
        </p:nvSpPr>
        <p:spPr>
          <a:xfrm>
            <a:off x="8997398" y="2096493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Peach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#E19269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2E3370A-8309-2347-A63B-F8FF8F82D810}"/>
              </a:ext>
            </a:extLst>
          </p:cNvPr>
          <p:cNvSpPr txBox="1"/>
          <p:nvPr userDrawn="1"/>
        </p:nvSpPr>
        <p:spPr>
          <a:xfrm>
            <a:off x="7046179" y="5595259"/>
            <a:ext cx="348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title and body text.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7E58D6D-F578-4C47-8363-E9E03D21FB5C}"/>
              </a:ext>
            </a:extLst>
          </p:cNvPr>
          <p:cNvSpPr txBox="1"/>
          <p:nvPr userDrawn="1"/>
        </p:nvSpPr>
        <p:spPr>
          <a:xfrm>
            <a:off x="3780015" y="3106793"/>
            <a:ext cx="497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accents, quote</a:t>
            </a:r>
          </a:p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text, and icons.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15EAB6-A629-6F42-A6B3-5C8153F7EBEB}"/>
              </a:ext>
            </a:extLst>
          </p:cNvPr>
          <p:cNvSpPr txBox="1"/>
          <p:nvPr userDrawn="1"/>
        </p:nvSpPr>
        <p:spPr>
          <a:xfrm>
            <a:off x="8462748" y="3093730"/>
            <a:ext cx="348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accents and icons.</a:t>
            </a:r>
          </a:p>
        </p:txBody>
      </p:sp>
      <p:pic>
        <p:nvPicPr>
          <p:cNvPr id="223" name="Picture 222" descr="A large body of water  Description automatically generated">
            <a:extLst>
              <a:ext uri="{FF2B5EF4-FFF2-40B4-BE49-F238E27FC236}">
                <a16:creationId xmlns:a16="http://schemas.microsoft.com/office/drawing/2014/main" id="{2D576645-F83B-C446-A610-E09C48AA2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4"/>
          <a:stretch/>
        </p:blipFill>
        <p:spPr>
          <a:xfrm>
            <a:off x="2748090" y="4034024"/>
            <a:ext cx="2908092" cy="1387772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194718F5-5789-AC4E-8507-28D4E9C9BE33}"/>
              </a:ext>
            </a:extLst>
          </p:cNvPr>
          <p:cNvSpPr/>
          <p:nvPr userDrawn="1"/>
        </p:nvSpPr>
        <p:spPr>
          <a:xfrm>
            <a:off x="2755244" y="4035304"/>
            <a:ext cx="2908092" cy="1387772"/>
          </a:xfrm>
          <a:prstGeom prst="rect">
            <a:avLst/>
          </a:prstGeom>
          <a:solidFill>
            <a:srgbClr val="468ABD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3FD4065-55B2-6046-91F1-8956948A7607}"/>
              </a:ext>
            </a:extLst>
          </p:cNvPr>
          <p:cNvSpPr txBox="1"/>
          <p:nvPr userDrawn="1"/>
        </p:nvSpPr>
        <p:spPr>
          <a:xfrm>
            <a:off x="3002579" y="4852877"/>
            <a:ext cx="241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Textured Blue</a:t>
            </a:r>
            <a:endParaRPr lang="en-US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57FBA54-83C9-CD4B-8A31-D16FCAEB2318}"/>
              </a:ext>
            </a:extLst>
          </p:cNvPr>
          <p:cNvSpPr txBox="1"/>
          <p:nvPr userDrawn="1"/>
        </p:nvSpPr>
        <p:spPr>
          <a:xfrm>
            <a:off x="2467929" y="5599581"/>
            <a:ext cx="348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footer of each slide.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BA197EB5-4E60-1F46-8759-1FD4A84E264A}"/>
              </a:ext>
            </a:extLst>
          </p:cNvPr>
          <p:cNvSpPr/>
          <p:nvPr userDrawn="1"/>
        </p:nvSpPr>
        <p:spPr>
          <a:xfrm>
            <a:off x="624586" y="1620617"/>
            <a:ext cx="2908092" cy="1349042"/>
          </a:xfrm>
          <a:prstGeom prst="rect">
            <a:avLst/>
          </a:prstGeom>
          <a:solidFill>
            <a:srgbClr val="468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8ABD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1F3B340-F4C3-6C4B-B836-D6A6FE981B9C}"/>
              </a:ext>
            </a:extLst>
          </p:cNvPr>
          <p:cNvSpPr txBox="1"/>
          <p:nvPr userDrawn="1"/>
        </p:nvSpPr>
        <p:spPr>
          <a:xfrm>
            <a:off x="871923" y="2210678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#468ABD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D807BAD2-AED8-B048-8D76-57909676DA04}"/>
              </a:ext>
            </a:extLst>
          </p:cNvPr>
          <p:cNvSpPr txBox="1"/>
          <p:nvPr userDrawn="1"/>
        </p:nvSpPr>
        <p:spPr>
          <a:xfrm>
            <a:off x="174885" y="3105513"/>
            <a:ext cx="411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slide font for PADF</a:t>
            </a:r>
          </a:p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</a:p>
        </p:txBody>
      </p:sp>
    </p:spTree>
    <p:extLst>
      <p:ext uri="{BB962C8B-B14F-4D97-AF65-F5344CB8AC3E}">
        <p14:creationId xmlns:p14="http://schemas.microsoft.com/office/powerpoint/2010/main" val="5868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9A20-B932-6548-95F9-AEB8E22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2427FB-94C1-6243-B0A6-632658D2ACC7}"/>
              </a:ext>
            </a:extLst>
          </p:cNvPr>
          <p:cNvSpPr txBox="1"/>
          <p:nvPr userDrawn="1"/>
        </p:nvSpPr>
        <p:spPr>
          <a:xfrm>
            <a:off x="352610" y="365735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rgbClr val="0000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</a:t>
            </a:r>
            <a:endParaRPr lang="ko-KR" altLang="en-US" sz="4400" b="1">
              <a:solidFill>
                <a:srgbClr val="0000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551280-9C62-E740-953C-721B3264952D}"/>
              </a:ext>
            </a:extLst>
          </p:cNvPr>
          <p:cNvCxnSpPr>
            <a:cxnSpLocks/>
          </p:cNvCxnSpPr>
          <p:nvPr userDrawn="1"/>
        </p:nvCxnSpPr>
        <p:spPr>
          <a:xfrm flipV="1">
            <a:off x="459248" y="1311667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A33421-50AD-BC48-B3DC-B6DD05A623EA}"/>
              </a:ext>
            </a:extLst>
          </p:cNvPr>
          <p:cNvSpPr txBox="1"/>
          <p:nvPr userDrawn="1"/>
        </p:nvSpPr>
        <p:spPr>
          <a:xfrm>
            <a:off x="275164" y="1603334"/>
            <a:ext cx="555518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encourage the use of positive and compelling PADF photos, preferably of the communities/people we serve over stock images. We are an organization of service to the most vulnerable – our photos should serve as a reinforcement of our mission and purpose.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PADF SmugMug account is a good resource for PADF photos.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www.padf.smugmug.com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3449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media/image1.jpeg" Type="http://schemas.openxmlformats.org/officeDocument/2006/relationships/image" Id="rId8"></Relationship><Relationship Target="../slideLayouts/slideLayout3.xml" Type="http://schemas.openxmlformats.org/officeDocument/2006/relationships/slideLayout" Id="rId3"></Relationship><Relationship Target="../theme/theme1.xml" Type="http://schemas.openxmlformats.org/officeDocument/2006/relationships/theme" Id="rId7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5.xml" Type="http://schemas.openxmlformats.org/officeDocument/2006/relationships/slideLayout" Id="rId5"></Relationship><Relationship Target="../slideLayouts/slideLayout4.xml" Type="http://schemas.openxmlformats.org/officeDocument/2006/relationships/slideLayout" Id="rId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EEDF-3D12-1E47-952F-DB5A16BE2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515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BD00F27-A81B-9246-AE66-C78B503A84CD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16DE7-A793-1445-AAD5-B22C5DD4EBCC}"/>
              </a:ext>
            </a:extLst>
          </p:cNvPr>
          <p:cNvSpPr txBox="1"/>
          <p:nvPr userDrawn="1"/>
        </p:nvSpPr>
        <p:spPr>
          <a:xfrm>
            <a:off x="11944350" y="1657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8543574-57A5-8245-BE99-CCA6C510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108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736138-40A9-884D-B8A8-AF881010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Transition no picture</a:t>
            </a:r>
          </a:p>
        </p:txBody>
      </p:sp>
    </p:spTree>
    <p:extLst>
      <p:ext uri="{BB962C8B-B14F-4D97-AF65-F5344CB8AC3E}">
        <p14:creationId xmlns:p14="http://schemas.microsoft.com/office/powerpoint/2010/main" val="43781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6" r:id="rId3"/>
    <p:sldLayoutId id="2147483673" r:id="rId4"/>
    <p:sldLayoutId id="2147483674" r:id="rId5"/>
    <p:sldLayoutId id="214748367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69CDC8"/>
        </a:buClr>
        <a:buFont typeface="Wingdings" pitchFamily="2" charset="2"/>
        <a:buChar char="§"/>
        <a:defRPr sz="2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69CDC8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1" i="0" kern="1200">
          <a:solidFill>
            <a:srgbClr val="69CDC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i="0" kern="1200">
          <a:solidFill>
            <a:srgbClr val="468AB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b="1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6.jpeg" Type="http://schemas.openxmlformats.org/officeDocument/2006/relationships/image" Id="rId4"></Relationship></Relationships>
</file>

<file path=ppt/slides/_rels/slide10.xml.rels><?xml version="1.0" encoding="UTF-8" ?><Relationships xmlns="http://schemas.openxmlformats.org/package/2006/relationships"><Relationship Target="../charts/chart3.xml" Type="http://schemas.openxmlformats.org/officeDocument/2006/relationships/chart" Id="rId3"></Relationship><Relationship Target="../notesSlides/notesSlide8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charts/chart4.xml" Type="http://schemas.openxmlformats.org/officeDocument/2006/relationships/chart" Id="rId3"></Relationship><Relationship Target="../notesSlides/notesSlide9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notesSlides/notesSlide10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26.svg" Type="http://schemas.openxmlformats.org/officeDocument/2006/relationships/image" Id="rId3"></Relationship><Relationship Target="../media/image25.png" Type="http://schemas.openxmlformats.org/officeDocument/2006/relationships/image" Id="rId2"></Relationship><Relationship Target="../slideLayouts/slideLayout3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27.png" Type="http://schemas.openxmlformats.org/officeDocument/2006/relationships/image" Id="rId3"></Relationship><Relationship Target="../media/image5.jpeg" Type="http://schemas.openxmlformats.org/officeDocument/2006/relationships/image" Id="rId2"></Relationship><Relationship Target="../slideLayouts/slideLayout3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notesSlides/notesSlide1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notesSlides/notesSlide12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media/image28.png" Type="http://schemas.openxmlformats.org/officeDocument/2006/relationships/image" Id="rId3"></Relationship><Relationship Target="../notesSlides/notesSlide13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media/image29.png" Type="http://schemas.openxmlformats.org/officeDocument/2006/relationships/image" Id="rId3"></Relationship><Relationship Target="../notesSlides/notesSlide14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Mode="External" Target="https://ghgprotocol.org/" Type="http://schemas.openxmlformats.org/officeDocument/2006/relationships/hyperlink" Id="rId5"></Relationship><Relationship Target="../media/image30.png" Type="http://schemas.openxmlformats.org/officeDocument/2006/relationships/image" Id="rId4"></Relationship></Relationships>
</file>

<file path=ppt/slides/_rels/slide2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notesSlides/notesSlide2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media/image13.png" Type="http://schemas.openxmlformats.org/officeDocument/2006/relationships/image" Id="rId8"></Relationship><Relationship Target="../media/image8.svg" Type="http://schemas.openxmlformats.org/officeDocument/2006/relationships/image" Id="rId3"></Relationship><Relationship Target="../media/image12.svg" Type="http://schemas.openxmlformats.org/officeDocument/2006/relationships/image" Id="rId7"></Relationship><Relationship Target="../media/image7.png" Type="http://schemas.openxmlformats.org/officeDocument/2006/relationships/image" Id="rId2"></Relationship><Relationship Target="../slideLayouts/slideLayout3.xml" Type="http://schemas.openxmlformats.org/officeDocument/2006/relationships/slideLayout" Id="rId1"></Relationship><Relationship Target="../media/image11.png" Type="http://schemas.openxmlformats.org/officeDocument/2006/relationships/image" Id="rId6"></Relationship><Relationship Target="../media/image16.svg" Type="http://schemas.openxmlformats.org/officeDocument/2006/relationships/image" Id="rId11"></Relationship><Relationship Target="../media/image10.svg" Type="http://schemas.openxmlformats.org/officeDocument/2006/relationships/image" Id="rId5"></Relationship><Relationship Target="../media/image15.png" Type="http://schemas.openxmlformats.org/officeDocument/2006/relationships/image" Id="rId10"></Relationship><Relationship Target="../media/image9.png" Type="http://schemas.openxmlformats.org/officeDocument/2006/relationships/image" Id="rId4"></Relationship><Relationship Target="../media/image14.svg" Type="http://schemas.openxmlformats.org/officeDocument/2006/relationships/image" Id="rId9"></Relationship></Relationships>
</file>

<file path=ppt/slides/_rels/slide5.xml.rels><?xml version="1.0" encoding="UTF-8" ?><Relationships xmlns="http://schemas.openxmlformats.org/package/2006/relationships"><Relationship Target="../media/image17.pn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Mode="External" Target="https://www.interaction.org/wp-content/uploads/2020/04/Climate-Compact.pdf" Type="http://schemas.openxmlformats.org/officeDocument/2006/relationships/hyperlink" Id="rId4"></Relationship></Relationships>
</file>

<file path=ppt/slides/_rels/slide6.xml.rels><?xml version="1.0" encoding="UTF-8" ?><Relationships xmlns="http://schemas.openxmlformats.org/package/2006/relationships"><Relationship Target="../media/image18.png" Type="http://schemas.openxmlformats.org/officeDocument/2006/relationships/image" Id="rId3"></Relationship><Relationship Target="../notesSlides/notesSlide4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media/image24.svg" Type="http://schemas.openxmlformats.org/officeDocument/2006/relationships/image" Id="rId8"></Relationship><Relationship Target="../media/image19.png" Type="http://schemas.openxmlformats.org/officeDocument/2006/relationships/image" Id="rId3"></Relationship><Relationship Target="../media/image23.png" Type="http://schemas.openxmlformats.org/officeDocument/2006/relationships/image" Id="rId7"></Relationship><Relationship Target="../notesSlides/notesSlide5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="../media/image22.svg" Type="http://schemas.openxmlformats.org/officeDocument/2006/relationships/image" Id="rId6"></Relationship><Relationship Target="../media/image21.png" Type="http://schemas.openxmlformats.org/officeDocument/2006/relationships/image" Id="rId5"></Relationship><Relationship Target="../media/image20.sv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charts/chart1.xml" Type="http://schemas.openxmlformats.org/officeDocument/2006/relationships/chart" Id="rId3"></Relationship><Relationship Target="../notesSlides/notesSlide6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charts/chart2.xml" Type="http://schemas.openxmlformats.org/officeDocument/2006/relationships/chart" Id="rId3"></Relationship><Relationship Target="../notesSlides/notesSlide7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3B49-19EE-A548-8499-3FCC181EA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08" y="710905"/>
            <a:ext cx="5626100" cy="18135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Emisiones</a:t>
            </a:r>
            <a:r>
              <a:rPr lang="en-US" dirty="0"/>
              <a:t> de gases de </a:t>
            </a:r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invernadero</a:t>
            </a:r>
            <a:r>
              <a:rPr lang="en-US" dirty="0"/>
              <a:t> de PADF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7100B8-EBF3-4DF0-8B04-2AC3523817CF}"/>
              </a:ext>
            </a:extLst>
          </p:cNvPr>
          <p:cNvSpPr txBox="1">
            <a:spLocks/>
          </p:cNvSpPr>
          <p:nvPr/>
        </p:nvSpPr>
        <p:spPr>
          <a:xfrm>
            <a:off x="1680599" y="2815369"/>
            <a:ext cx="3140983" cy="83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b="0" dirty="0">
                <a:latin typeface="Tahoma"/>
                <a:ea typeface="Tahoma"/>
                <a:cs typeface="Tahoma"/>
              </a:rPr>
              <a:t>Town Halls </a:t>
            </a:r>
          </a:p>
          <a:p>
            <a:r>
              <a:rPr lang="en-US" sz="3200" b="0" dirty="0" err="1">
                <a:latin typeface="Tahoma"/>
                <a:ea typeface="Tahoma"/>
                <a:cs typeface="Tahoma"/>
              </a:rPr>
              <a:t>diciembre</a:t>
            </a:r>
            <a:r>
              <a:rPr lang="en-US" sz="3200" b="0" dirty="0">
                <a:latin typeface="Tahoma"/>
                <a:ea typeface="Tahoma"/>
                <a:cs typeface="Tahoma"/>
              </a:rPr>
              <a:t> 2021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BB0CD4-B3F6-49F8-809F-FA7E2D9A1810}"/>
              </a:ext>
            </a:extLst>
          </p:cNvPr>
          <p:cNvCxnSpPr>
            <a:cxnSpLocks/>
          </p:cNvCxnSpPr>
          <p:nvPr/>
        </p:nvCxnSpPr>
        <p:spPr>
          <a:xfrm flipV="1">
            <a:off x="2251293" y="2754629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3DC91F-5779-4C88-8CE5-88C6C49EC13F}"/>
              </a:ext>
            </a:extLst>
          </p:cNvPr>
          <p:cNvSpPr txBox="1"/>
          <p:nvPr/>
        </p:nvSpPr>
        <p:spPr>
          <a:xfrm>
            <a:off x="619906" y="3876528"/>
            <a:ext cx="507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 American</a:t>
            </a:r>
          </a:p>
          <a:p>
            <a:pPr algn="ctr"/>
            <a:r>
              <a:rPr lang="en-US" sz="2400" b="1" dirty="0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006F5-1133-4196-B7B0-FA90022F2AB9}"/>
              </a:ext>
            </a:extLst>
          </p:cNvPr>
          <p:cNvSpPr txBox="1"/>
          <p:nvPr/>
        </p:nvSpPr>
        <p:spPr>
          <a:xfrm>
            <a:off x="653833" y="4738759"/>
            <a:ext cx="500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hemisphere of opportunity.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all.</a:t>
            </a:r>
          </a:p>
        </p:txBody>
      </p:sp>
      <p:pic>
        <p:nvPicPr>
          <p:cNvPr id="8" name="Picture 7" descr="Logo  Description automatically generated">
            <a:extLst>
              <a:ext uri="{FF2B5EF4-FFF2-40B4-BE49-F238E27FC236}">
                <a16:creationId xmlns:a16="http://schemas.microsoft.com/office/drawing/2014/main" id="{22408DA2-5FA0-4E5F-946B-9BBD8E9B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38" y="5333388"/>
            <a:ext cx="1905505" cy="6470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E1A9BD-D308-4FF5-A5AF-D64FF51F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24104"/>
          <a:stretch/>
        </p:blipFill>
        <p:spPr bwMode="auto">
          <a:xfrm>
            <a:off x="5921308" y="-2"/>
            <a:ext cx="626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5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2547838" y="290301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latin typeface="Tahoma"/>
                <a:ea typeface="Tahoma"/>
                <a:cs typeface="Tahoma"/>
              </a:rPr>
              <a:t>Emisions</a:t>
            </a:r>
            <a:r>
              <a:rPr lang="en-US" sz="4400" b="1" dirty="0">
                <a:latin typeface="Tahoma"/>
                <a:ea typeface="Tahoma"/>
                <a:cs typeface="Tahoma"/>
              </a:rPr>
              <a:t> por personal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96F03D-B654-4D67-8380-202218B6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60958B-1B1F-4BD3-A4EF-239BE5BE7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145857"/>
              </p:ext>
            </p:extLst>
          </p:nvPr>
        </p:nvGraphicFramePr>
        <p:xfrm>
          <a:off x="3401182" y="1294498"/>
          <a:ext cx="8486018" cy="426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EE3A841-207C-45D4-86F7-D5381CA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F23704-9100-4064-A83C-A8F39FE4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21451"/>
              </p:ext>
            </p:extLst>
          </p:nvPr>
        </p:nvGraphicFramePr>
        <p:xfrm>
          <a:off x="194148" y="457200"/>
          <a:ext cx="3012886" cy="55282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28057">
                  <a:extLst>
                    <a:ext uri="{9D8B030D-6E8A-4147-A177-3AD203B41FA5}">
                      <a16:colId xmlns:a16="http://schemas.microsoft.com/office/drawing/2014/main" val="1495560842"/>
                    </a:ext>
                  </a:extLst>
                </a:gridCol>
                <a:gridCol w="1684829">
                  <a:extLst>
                    <a:ext uri="{9D8B030D-6E8A-4147-A177-3AD203B41FA5}">
                      <a16:colId xmlns:a16="http://schemas.microsoft.com/office/drawing/2014/main" val="2109271229"/>
                    </a:ext>
                  </a:extLst>
                </a:gridCol>
              </a:tblGrid>
              <a:tr h="448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 personal 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permanente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(2019)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82397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HQ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429225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Colombia</a:t>
                      </a:r>
                      <a:endParaRPr lang="en-US" sz="1800" b="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425613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Salvador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1162757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Haiti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6496252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Honduras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722287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Guatemala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88636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St. Lucia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64862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Mexico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56876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Venezuela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624276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Guyana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994517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Ecuador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0299685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Peru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34860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Belize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807742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Jamaica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162499"/>
                  </a:ext>
                </a:extLst>
              </a:tr>
              <a:tr h="512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Trinidad &amp; Tobago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006403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Nicaragua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804712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Bahamas</a:t>
                      </a:r>
                      <a:endParaRPr lang="en-US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48977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412</a:t>
                      </a:r>
                      <a:endParaRPr lang="en-US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90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5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-110169" y="371453"/>
            <a:ext cx="12412337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latin typeface="Tahoma"/>
                <a:ea typeface="Tahoma"/>
                <a:cs typeface="Tahoma"/>
              </a:rPr>
              <a:t>En comparación con las organizaciones de desarrollo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96F03D-B654-4D67-8380-202218B6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E3A841-207C-45D4-86F7-D5381CA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7D00B88-B9E2-A44E-A37C-9FE188E43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60751"/>
              </p:ext>
            </p:extLst>
          </p:nvPr>
        </p:nvGraphicFramePr>
        <p:xfrm>
          <a:off x="606574" y="1294371"/>
          <a:ext cx="7320189" cy="426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923718-9E1A-4AAF-9E5F-5CF3DA07EF54}"/>
              </a:ext>
            </a:extLst>
          </p:cNvPr>
          <p:cNvSpPr txBox="1"/>
          <p:nvPr/>
        </p:nvSpPr>
        <p:spPr>
          <a:xfrm>
            <a:off x="8140344" y="1010023"/>
            <a:ext cx="3838075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latin typeface="Tahoma"/>
                <a:ea typeface="Tahoma"/>
                <a:cs typeface="Tahoma"/>
              </a:rPr>
              <a:t>Las demás organizaciones de este gráfico son miembros selectos del Colectivo de Responsabilidad por el Carbono en el Desarrollo:</a:t>
            </a:r>
          </a:p>
          <a:p>
            <a:endParaRPr lang="en-US" sz="2000" dirty="0">
              <a:latin typeface="Tahoma"/>
              <a:ea typeface="Tahoma"/>
              <a:cs typeface="Tahoma"/>
            </a:endParaRP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Clinton Health Access Initiative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Partners In Health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EvidenceAction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PIVOT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Integrate Health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Malaria No More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Give Directly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60006-D5AE-4D3B-89DD-870A35A43644}"/>
              </a:ext>
            </a:extLst>
          </p:cNvPr>
          <p:cNvSpPr/>
          <p:nvPr/>
        </p:nvSpPr>
        <p:spPr>
          <a:xfrm>
            <a:off x="182880" y="5676898"/>
            <a:ext cx="1211928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600" dirty="0">
                <a:latin typeface="Tahoma"/>
                <a:ea typeface="Tahoma"/>
                <a:cs typeface="Tahoma"/>
              </a:rPr>
              <a:t>Muchas de estas organizaciones trabajan principalmente en África, lo que puede aumentar las emisiones de </a:t>
            </a:r>
            <a:r>
              <a:rPr lang="en-US" sz="1600" dirty="0" err="1">
                <a:latin typeface="Tahoma"/>
                <a:ea typeface="Tahoma"/>
                <a:cs typeface="Tahoma"/>
              </a:rPr>
              <a:t>ámbito</a:t>
            </a:r>
            <a:r>
              <a:rPr lang="es-ES" sz="1600" dirty="0">
                <a:latin typeface="Tahoma"/>
                <a:ea typeface="Tahoma"/>
                <a:cs typeface="Tahoma"/>
              </a:rPr>
              <a:t> 3.6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5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180276" y="457060"/>
            <a:ext cx="11831443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Tahoma"/>
                <a:ea typeface="Tahoma"/>
                <a:cs typeface="Tahoma"/>
              </a:rPr>
              <a:t>En comparación con otras organizaciones</a:t>
            </a:r>
            <a:endParaRPr lang="en-US" sz="4400" b="1" dirty="0">
              <a:latin typeface="Tahoma"/>
              <a:ea typeface="Tahoma"/>
              <a:cs typeface="Tahom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96F03D-B654-4D67-8380-202218B6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E3A841-207C-45D4-86F7-D5381CA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4710E08-ADFD-4275-AEA2-5D9681FDD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99581"/>
              </p:ext>
            </p:extLst>
          </p:nvPr>
        </p:nvGraphicFramePr>
        <p:xfrm>
          <a:off x="616914" y="1375096"/>
          <a:ext cx="1113581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675">
                  <a:extLst>
                    <a:ext uri="{9D8B030D-6E8A-4147-A177-3AD203B41FA5}">
                      <a16:colId xmlns:a16="http://schemas.microsoft.com/office/drawing/2014/main" val="1666806220"/>
                    </a:ext>
                  </a:extLst>
                </a:gridCol>
                <a:gridCol w="2532134">
                  <a:extLst>
                    <a:ext uri="{9D8B030D-6E8A-4147-A177-3AD203B41FA5}">
                      <a16:colId xmlns:a16="http://schemas.microsoft.com/office/drawing/2014/main" val="2106189862"/>
                    </a:ext>
                  </a:extLst>
                </a:gridCol>
                <a:gridCol w="5897006">
                  <a:extLst>
                    <a:ext uri="{9D8B030D-6E8A-4147-A177-3AD203B41FA5}">
                      <a16:colId xmlns:a16="http://schemas.microsoft.com/office/drawing/2014/main" val="300587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Otras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organizaciones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Emisiones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por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plantilla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Notas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9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El 45% de las emisiones proceden de los viajes en avión, el 43% de las instalaciones y el 12% de otros viajes.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7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World Resources Institute (WRI)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3.67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Sólo se muestran los alcances 1, 2 y 3.6. El WRI lleva calculando las emisiones desde 2010 e incluye muchos más alcances que solo el 1, 2 y 3.6.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3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 Defense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4.33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EDF también hace un seguimiento de sus emisiones debidas al uso de papel, que se excluyeron en la medición mostrada aquí.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69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 Commission for Latin America and the Caribbean (ECLAC)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3.39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La CEPAL también hace un seguimiento de los datos sobre los residuos generados y el uso del agua, que no se refleja en estas emisiones de GEI.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5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1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13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4" y="338599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Tahoma"/>
                <a:ea typeface="Tahoma"/>
                <a:cs typeface="Tahoma"/>
              </a:rPr>
              <a:t>Emisiones de GEI en contexto</a:t>
            </a:r>
            <a:endParaRPr lang="en-US" sz="4400" b="1" dirty="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2589F2D-512A-4F95-B51D-C32D69E15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77835"/>
              </p:ext>
            </p:extLst>
          </p:nvPr>
        </p:nvGraphicFramePr>
        <p:xfrm>
          <a:off x="1014367" y="1513834"/>
          <a:ext cx="10163261" cy="3671255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7247838">
                  <a:extLst>
                    <a:ext uri="{9D8B030D-6E8A-4147-A177-3AD203B41FA5}">
                      <a16:colId xmlns:a16="http://schemas.microsoft.com/office/drawing/2014/main" val="3618122696"/>
                    </a:ext>
                  </a:extLst>
                </a:gridCol>
                <a:gridCol w="2915423">
                  <a:extLst>
                    <a:ext uri="{9D8B030D-6E8A-4147-A177-3AD203B41FA5}">
                      <a16:colId xmlns:a16="http://schemas.microsoft.com/office/drawing/2014/main" val="1642912131"/>
                    </a:ext>
                  </a:extLst>
                </a:gridCol>
              </a:tblGrid>
              <a:tr h="307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El sentido de las emisiones de CO2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1.192 mtCO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58351"/>
                  </a:ext>
                </a:extLst>
              </a:tr>
              <a:tr h="497100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Equivalencia a las emisiones de personas estadounidenses (16 toneladas métricas por persona) al año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 personas </a:t>
                      </a:r>
                      <a:r>
                        <a:rPr lang="en-US" sz="2000" dirty="0" err="1">
                          <a:effectLst/>
                        </a:rPr>
                        <a:t>estadounidenses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49171399"/>
                  </a:ext>
                </a:extLst>
              </a:tr>
              <a:tr h="78511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Equivalencia a las emisiones de unos haitianos (0,32 toneladas métricas por persona) al año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3.725 </a:t>
                      </a:r>
                      <a:r>
                        <a:rPr lang="en-US" sz="2000" dirty="0" err="1">
                          <a:effectLst/>
                        </a:rPr>
                        <a:t>haitianos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259788706"/>
                  </a:ext>
                </a:extLst>
              </a:tr>
              <a:tr h="57393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Equivalencia a las emisiones del coche (4,6 toneladas métricas por coche) medio al año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259 </a:t>
                      </a:r>
                      <a:r>
                        <a:rPr lang="en-US" sz="2000" dirty="0" err="1">
                          <a:effectLst/>
                        </a:rPr>
                        <a:t>coches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077556269"/>
                  </a:ext>
                </a:extLst>
              </a:tr>
              <a:tr h="57393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Equivalencia del carbono secuestrado por los plantones cultivados durante 10 años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19.710 </a:t>
                      </a:r>
                      <a:r>
                        <a:rPr lang="en-US" sz="2000" dirty="0" err="1">
                          <a:effectLst/>
                        </a:rPr>
                        <a:t>plántulas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837949113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1A655B65-F584-4D61-ACCB-FD413D749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71" y="640021"/>
            <a:ext cx="312715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9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14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2" y="66757"/>
            <a:ext cx="10445449" cy="698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latin typeface="Tahoma"/>
                <a:ea typeface="Tahoma"/>
                <a:cs typeface="Tahoma"/>
              </a:rPr>
              <a:t>Próximos</a:t>
            </a:r>
            <a:r>
              <a:rPr lang="en-US" sz="4400" b="1" dirty="0">
                <a:latin typeface="Tahoma"/>
                <a:ea typeface="Tahoma"/>
                <a:cs typeface="Tahoma"/>
              </a:rPr>
              <a:t> Pasos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E76315-A2F0-4106-ACF7-16DBC2C47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03383"/>
              </p:ext>
            </p:extLst>
          </p:nvPr>
        </p:nvGraphicFramePr>
        <p:xfrm>
          <a:off x="201482" y="700659"/>
          <a:ext cx="11789028" cy="540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76">
                  <a:extLst>
                    <a:ext uri="{9D8B030D-6E8A-4147-A177-3AD203B41FA5}">
                      <a16:colId xmlns:a16="http://schemas.microsoft.com/office/drawing/2014/main" val="939126052"/>
                    </a:ext>
                  </a:extLst>
                </a:gridCol>
                <a:gridCol w="3929676">
                  <a:extLst>
                    <a:ext uri="{9D8B030D-6E8A-4147-A177-3AD203B41FA5}">
                      <a16:colId xmlns:a16="http://schemas.microsoft.com/office/drawing/2014/main" val="3592285235"/>
                    </a:ext>
                  </a:extLst>
                </a:gridCol>
                <a:gridCol w="3929676">
                  <a:extLst>
                    <a:ext uri="{9D8B030D-6E8A-4147-A177-3AD203B41FA5}">
                      <a16:colId xmlns:a16="http://schemas.microsoft.com/office/drawing/2014/main" val="2399164990"/>
                    </a:ext>
                  </a:extLst>
                </a:gridCol>
              </a:tblGrid>
              <a:tr h="483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Ahora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Próximo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Más </a:t>
                      </a:r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tarde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033047"/>
                  </a:ext>
                </a:extLst>
              </a:tr>
              <a:tr h="987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Orientando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colleagas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las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emisiones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2019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Calcular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compartir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emisiones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los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fiscal 2020 y 2021</a:t>
                      </a:r>
                      <a:endParaRPr 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Calcular los efectos climáticos positivos 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los proyectos existentes de PADF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7946"/>
                  </a:ext>
                </a:extLst>
              </a:tr>
              <a:tr h="148444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Trabajando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 con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finanzas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 para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asignar los costes con precisión y mejorar la recogida de datos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Desarrollar el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de Acción Climática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Lanzar un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Equipo Verde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Esbozar políticas para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reducir las emisiones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los ámbitos 1, 2 y 3.6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Establecer objetivos basados en la ciencia para la reducción de emisiones en línea con el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Acuerdo Climático de París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Crear un plan de seguimiento de los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ámbitos 3.7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(desplazamientos de los empleados) y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(residuos)</a:t>
                      </a: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Incorporar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mitigación del cambio climático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los programas existentes y 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buscar nuevos proyectos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centrados en el cambio climático</a:t>
                      </a: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55928"/>
                  </a:ext>
                </a:extLst>
              </a:tr>
              <a:tr h="21084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Trabajar con CAD para conocer la 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mejor manera de desarrollar un Plan de Acción Climática 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en los próximos meses</a:t>
                      </a:r>
                      <a:endParaRPr lang="en-US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Publicite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el nuevo plan y los objetivos de reducción de emisiones de GEI de PADF</a:t>
                      </a:r>
                      <a:endParaRPr 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94591"/>
                  </a:ext>
                </a:extLst>
              </a:tr>
            </a:tbl>
          </a:graphicData>
        </a:graphic>
      </p:graphicFrame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C02CC29D-3860-4B9B-9C02-5C147D4F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142" y="1457112"/>
            <a:ext cx="914400" cy="9144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39133B-95DC-4AB4-A82B-ABACE33B14EE}"/>
              </a:ext>
            </a:extLst>
          </p:cNvPr>
          <p:cNvSpPr/>
          <p:nvPr/>
        </p:nvSpPr>
        <p:spPr>
          <a:xfrm>
            <a:off x="3608167" y="3145290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4051C6-2D36-48D1-B6CB-F34D77C2AF20}"/>
              </a:ext>
            </a:extLst>
          </p:cNvPr>
          <p:cNvSpPr/>
          <p:nvPr/>
        </p:nvSpPr>
        <p:spPr>
          <a:xfrm>
            <a:off x="7529202" y="1657137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CC5BEB-35D2-4D8B-B3F9-C66EFDF0E4C9}"/>
              </a:ext>
            </a:extLst>
          </p:cNvPr>
          <p:cNvSpPr/>
          <p:nvPr/>
        </p:nvSpPr>
        <p:spPr>
          <a:xfrm>
            <a:off x="3608167" y="5567822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595EE9-7DB3-4724-B52D-3947B5266CDB}"/>
              </a:ext>
            </a:extLst>
          </p:cNvPr>
          <p:cNvSpPr/>
          <p:nvPr/>
        </p:nvSpPr>
        <p:spPr>
          <a:xfrm>
            <a:off x="7555135" y="5604000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1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  Description automatically generated">
            <a:extLst>
              <a:ext uri="{FF2B5EF4-FFF2-40B4-BE49-F238E27FC236}">
                <a16:creationId xmlns:a16="http://schemas.microsoft.com/office/drawing/2014/main" id="{966AAC32-1377-BB4B-9647-00057DA96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967" b="1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5C2394-BE2E-364D-9061-91EF82C5545D}"/>
              </a:ext>
            </a:extLst>
          </p:cNvPr>
          <p:cNvSpPr/>
          <p:nvPr/>
        </p:nvSpPr>
        <p:spPr>
          <a:xfrm>
            <a:off x="0" y="0"/>
            <a:ext cx="12192000" cy="6865212"/>
          </a:xfrm>
          <a:prstGeom prst="rect">
            <a:avLst/>
          </a:prstGeom>
          <a:solidFill>
            <a:srgbClr val="468ABD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57DAF39-57C4-1E45-B047-B7DD65F55798}"/>
              </a:ext>
            </a:extLst>
          </p:cNvPr>
          <p:cNvSpPr txBox="1">
            <a:spLocks/>
          </p:cNvSpPr>
          <p:nvPr/>
        </p:nvSpPr>
        <p:spPr>
          <a:xfrm>
            <a:off x="2865459" y="1091682"/>
            <a:ext cx="6461081" cy="1320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¡Gracias!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DE6721-0F5F-204B-9824-31E4040DB372}"/>
              </a:ext>
            </a:extLst>
          </p:cNvPr>
          <p:cNvCxnSpPr>
            <a:cxnSpLocks/>
          </p:cNvCxnSpPr>
          <p:nvPr/>
        </p:nvCxnSpPr>
        <p:spPr>
          <a:xfrm flipV="1">
            <a:off x="5188801" y="1852126"/>
            <a:ext cx="1814395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  Description automatically generated">
            <a:extLst>
              <a:ext uri="{FF2B5EF4-FFF2-40B4-BE49-F238E27FC236}">
                <a16:creationId xmlns:a16="http://schemas.microsoft.com/office/drawing/2014/main" id="{99E4ADA7-5917-1945-8D5B-C76CE5E57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0" y="6260458"/>
            <a:ext cx="1511839" cy="5143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EF987-348B-C842-962F-794DA94F1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15</a:t>
            </a:fld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F4047-B62B-49A8-B2B3-ED08824A7AE8}"/>
              </a:ext>
            </a:extLst>
          </p:cNvPr>
          <p:cNvSpPr txBox="1"/>
          <p:nvPr/>
        </p:nvSpPr>
        <p:spPr>
          <a:xfrm>
            <a:off x="2291509" y="2057096"/>
            <a:ext cx="79762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tiene más preguntas, póngase en contacto con Maya Sterling msterling@padf.org o 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Joaquín Vallejo jvallejo@padf.org y/o 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únase a la Comunidad de Práctica de Medio Ambiente y Resiliencia ante Desastres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rabicPeriod"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9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F94C-5A97-4D72-A840-E13FB0D3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094" y="3042033"/>
            <a:ext cx="3833813" cy="773934"/>
          </a:xfrm>
        </p:spPr>
        <p:txBody>
          <a:bodyPr/>
          <a:lstStyle/>
          <a:p>
            <a:r>
              <a:rPr lang="en-US" dirty="0" err="1"/>
              <a:t>Anexos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7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17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673165" y="355704"/>
            <a:ext cx="10906350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Tahoma"/>
                <a:ea typeface="Tahoma"/>
                <a:cs typeface="Tahoma"/>
              </a:rPr>
              <a:t>Fundamentos de las emisiones de GEI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4232A-47CC-4355-879B-A1B2B74BFE15}"/>
              </a:ext>
            </a:extLst>
          </p:cNvPr>
          <p:cNvSpPr txBox="1"/>
          <p:nvPr/>
        </p:nvSpPr>
        <p:spPr>
          <a:xfrm>
            <a:off x="1048550" y="1214315"/>
            <a:ext cx="4532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 los gases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invernadero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Dióxido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��2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Óxido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nitroso �2�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��4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fluorados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(HFC, PFC, NF3, SF6)</a:t>
            </a:r>
          </a:p>
        </p:txBody>
      </p:sp>
      <p:sp>
        <p:nvSpPr>
          <p:cNvPr id="4" name="AutoShape 4" descr="Scope 1, 2, and 3 emissions explainer?">
            <a:extLst>
              <a:ext uri="{FF2B5EF4-FFF2-40B4-BE49-F238E27FC236}">
                <a16:creationId xmlns:a16="http://schemas.microsoft.com/office/drawing/2014/main" id="{B25283C7-C5DD-45FE-A298-D612DDFC3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Scope 1, 2, and 3 emissions explainer?">
            <a:extLst>
              <a:ext uri="{FF2B5EF4-FFF2-40B4-BE49-F238E27FC236}">
                <a16:creationId xmlns:a16="http://schemas.microsoft.com/office/drawing/2014/main" id="{15C17518-DC5E-4AEF-8A7A-2D082EFF6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0673F1-3CF0-4444-8E9E-215798F814BB}"/>
              </a:ext>
            </a:extLst>
          </p:cNvPr>
          <p:cNvSpPr txBox="1"/>
          <p:nvPr/>
        </p:nvSpPr>
        <p:spPr>
          <a:xfrm>
            <a:off x="6248400" y="1236338"/>
            <a:ext cx="553122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GEI tiene un potencial de calentamiento global (PCG) diferente</a:t>
            </a:r>
          </a:p>
          <a:p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PCG es una medida de la cantidad de energía que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emisiones de 1 tonelada de un gas absorberán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un periodo de tiempo determinado, en relación con las emisiones de 1 tonelada de dióxido de carbono.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Cuanto mayor es el PCA, más calienta la Tierra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gas determinado en comparación con el CO2.    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medida utilizada en nuestro análisis de las emisiones de GEI tiene en cuenta el PCA en la unidad de medida </a:t>
            </a: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"toneladas métricas de CO2 equivalente".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7EC89FCB-F2C8-430B-AC21-814EC5D2A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73391"/>
              </p:ext>
            </p:extLst>
          </p:nvPr>
        </p:nvGraphicFramePr>
        <p:xfrm>
          <a:off x="873274" y="3872788"/>
          <a:ext cx="4882996" cy="218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498">
                  <a:extLst>
                    <a:ext uri="{9D8B030D-6E8A-4147-A177-3AD203B41FA5}">
                      <a16:colId xmlns:a16="http://schemas.microsoft.com/office/drawing/2014/main" val="1591158498"/>
                    </a:ext>
                  </a:extLst>
                </a:gridCol>
                <a:gridCol w="2441498">
                  <a:extLst>
                    <a:ext uri="{9D8B030D-6E8A-4147-A177-3AD203B41FA5}">
                      <a16:colId xmlns:a16="http://schemas.microsoft.com/office/drawing/2014/main" val="597647606"/>
                    </a:ext>
                  </a:extLst>
                </a:gridCol>
              </a:tblGrid>
              <a:tr h="436165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Dióxido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</a:t>
                      </a:r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carbono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6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Óxido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nitroso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265–298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7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Metano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Gases </a:t>
                      </a:r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fluorados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 y decenas de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5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9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18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78891" y="367370"/>
            <a:ext cx="11957824" cy="698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Tahoma"/>
                <a:ea typeface="Tahoma"/>
                <a:cs typeface="Tahoma"/>
              </a:rPr>
              <a:t>Establecer objetivos con base científica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A5BB0-F938-433B-BABD-E47F452E4A2D}"/>
              </a:ext>
            </a:extLst>
          </p:cNvPr>
          <p:cNvSpPr txBox="1"/>
          <p:nvPr/>
        </p:nvSpPr>
        <p:spPr>
          <a:xfrm>
            <a:off x="5202044" y="2108262"/>
            <a:ext cx="634611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línea con el Acuerdo Climático de París:</a:t>
            </a:r>
          </a:p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objetivos basados en la ciencia proporcionan una vía claramente definida para que las organizaciones reduzcan las emisiones de GEI.</a:t>
            </a:r>
          </a:p>
          <a:p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objetivos se consideran "basados en la ciencia" si están en consonancia con lo que la ciencia climática más reciente considera necesario para cumplir los objetivos del Acuerdo de París: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limitar el calentamiento global a un nivel muy inferior a 2 °C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encima de los niveles preindustriales y proseguir los esfuerzos para limitar el calentamiento a 1,5 °C.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C1BFB-3D5E-4848-8170-C5FF07136F3E}"/>
              </a:ext>
            </a:extLst>
          </p:cNvPr>
          <p:cNvSpPr txBox="1"/>
          <p:nvPr/>
        </p:nvSpPr>
        <p:spPr>
          <a:xfrm>
            <a:off x="762000" y="1290947"/>
            <a:ext cx="10668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latin typeface="Tahoma"/>
                <a:ea typeface="Tahoma"/>
                <a:cs typeface="Tahoma"/>
              </a:rPr>
              <a:t>PADF está estableciendo objetivos basados en la ciencia a través de CAD para responsabilizarnos de la reducción de nuestras emisiones: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enkel&amp;#39;s emission reduction targets approved by “Science Based Targets  initiative”">
            <a:extLst>
              <a:ext uri="{FF2B5EF4-FFF2-40B4-BE49-F238E27FC236}">
                <a16:creationId xmlns:a16="http://schemas.microsoft.com/office/drawing/2014/main" id="{E70E19BD-B4AA-49CD-AF24-F2D318238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 b="25085"/>
          <a:stretch/>
        </p:blipFill>
        <p:spPr bwMode="auto">
          <a:xfrm>
            <a:off x="1111929" y="2223690"/>
            <a:ext cx="3133498" cy="15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2E2DEB-D5D4-42F7-95B8-FC10F9DED23D}"/>
              </a:ext>
            </a:extLst>
          </p:cNvPr>
          <p:cNvSpPr txBox="1"/>
          <p:nvPr/>
        </p:nvSpPr>
        <p:spPr>
          <a:xfrm>
            <a:off x="448147" y="3889672"/>
            <a:ext cx="446106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latin typeface="Tahoma"/>
                <a:ea typeface="Tahoma"/>
                <a:cs typeface="Tahoma"/>
              </a:rPr>
              <a:t>Como miembros de CAD, nos comprometemos a reducir en un 30% las emisiones de gases de efecto invernadero para 2030 y </a:t>
            </a:r>
            <a:r>
              <a:rPr lang="es-ES" sz="2000" b="1" dirty="0">
                <a:latin typeface="Tahoma"/>
                <a:ea typeface="Tahoma"/>
                <a:cs typeface="Tahoma"/>
              </a:rPr>
              <a:t>fijamos objetivos de reducción a corto plazo entre 2022 y 2030</a:t>
            </a:r>
            <a:r>
              <a:rPr lang="es-ES" sz="2000" dirty="0">
                <a:latin typeface="Tahoma"/>
                <a:ea typeface="Tahoma"/>
                <a:cs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322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19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305590" y="328073"/>
            <a:ext cx="11580820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latin typeface="Tahoma"/>
                <a:ea typeface="Tahoma"/>
                <a:cs typeface="Tahoma"/>
              </a:rPr>
              <a:t>Norma para un análisis de emisiones de GEI</a:t>
            </a:r>
          </a:p>
        </p:txBody>
      </p:sp>
      <p:sp>
        <p:nvSpPr>
          <p:cNvPr id="4" name="AutoShape 4" descr="Scope 1, 2, and 3 emissions explainer?">
            <a:extLst>
              <a:ext uri="{FF2B5EF4-FFF2-40B4-BE49-F238E27FC236}">
                <a16:creationId xmlns:a16="http://schemas.microsoft.com/office/drawing/2014/main" id="{B25283C7-C5DD-45FE-A298-D612DDFC3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Scope 1, 2, and 3 emissions explainer?">
            <a:extLst>
              <a:ext uri="{FF2B5EF4-FFF2-40B4-BE49-F238E27FC236}">
                <a16:creationId xmlns:a16="http://schemas.microsoft.com/office/drawing/2014/main" id="{15C17518-DC5E-4AEF-8A7A-2D082EFF6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" name="Picture 20" descr="A picture containing diagram  Description automatically generated">
            <a:extLst>
              <a:ext uri="{FF2B5EF4-FFF2-40B4-BE49-F238E27FC236}">
                <a16:creationId xmlns:a16="http://schemas.microsoft.com/office/drawing/2014/main" id="{EA059E08-1AAE-4637-A1AD-9DE2D6B47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1" t="20537" r="6502" b="14965"/>
          <a:stretch/>
        </p:blipFill>
        <p:spPr>
          <a:xfrm>
            <a:off x="394010" y="3051926"/>
            <a:ext cx="6542287" cy="290858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F47B644-0399-4226-B656-8362B450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6" y="1415454"/>
            <a:ext cx="4486507" cy="12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72D920-C1F8-4813-87E3-2CF6D8E90A96}"/>
              </a:ext>
            </a:extLst>
          </p:cNvPr>
          <p:cNvSpPr txBox="1"/>
          <p:nvPr/>
        </p:nvSpPr>
        <p:spPr>
          <a:xfrm>
            <a:off x="7190459" y="1160967"/>
            <a:ext cx="44865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norma mundial para la contabilidad de los GEI es el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Protocolo de GEI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Protocolo de GEI establece marcos globales estandarizados para medir y gestionar las emisiones de GEI de las operaciones del sector privado y público, las cadenas de valor y las acciones de mitigación. </a:t>
            </a:r>
          </a:p>
          <a:p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normas, las herramientas y la formación en línea del Protocolo de GEI ayudan a los países y a las ciudades a seguir el progreso hacia sus objetivos climáticos.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2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331641" y="241300"/>
            <a:ext cx="11528715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Tahoma"/>
                <a:ea typeface="Tahoma"/>
                <a:cs typeface="Tahoma"/>
              </a:rPr>
              <a:t>Lo que encontrará en estas diapositivas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88AE3A-E54A-4E47-BC7F-FBBF1BE6ABE3}"/>
              </a:ext>
            </a:extLst>
          </p:cNvPr>
          <p:cNvGrpSpPr/>
          <p:nvPr/>
        </p:nvGrpSpPr>
        <p:grpSpPr>
          <a:xfrm>
            <a:off x="691485" y="1093470"/>
            <a:ext cx="10504230" cy="4742823"/>
            <a:chOff x="1559444" y="982176"/>
            <a:chExt cx="10010256" cy="48124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7FF4F1-95AF-416D-AB45-F97A1C0B7235}"/>
                </a:ext>
              </a:extLst>
            </p:cNvPr>
            <p:cNvSpPr/>
            <p:nvPr/>
          </p:nvSpPr>
          <p:spPr>
            <a:xfrm>
              <a:off x="1559444" y="982176"/>
              <a:ext cx="10010255" cy="48124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B4232A-47CC-4355-879B-A1B2B74BFE15}"/>
                </a:ext>
              </a:extLst>
            </p:cNvPr>
            <p:cNvSpPr txBox="1"/>
            <p:nvPr/>
          </p:nvSpPr>
          <p:spPr>
            <a:xfrm>
              <a:off x="1735801" y="1065597"/>
              <a:ext cx="9833899" cy="446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s-E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Antecedentes de la amenaza del cambio climático (diapositiva 3)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s-E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Calendario de PADF para calcular nuestras emisiones de gases de efecto invernadero (diapositiva 4)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s-E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Los compromisos de PADF para combatir el cambio climático (diapositivas 5 y 6)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s-E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Emisiones de gases de efecto invernadero de PADF en el año fiscal 2019 (diapositivas 7 a 13)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s-E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Qué ocurrirá a continuación para llevar a cabo nuestros compromisos en materia de cambio climático (diapositiva 14)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s-E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Anexos (diapositivas 16-19)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AutoShape 4" descr="Scope 1, 2, and 3 emissions explainer?">
            <a:extLst>
              <a:ext uri="{FF2B5EF4-FFF2-40B4-BE49-F238E27FC236}">
                <a16:creationId xmlns:a16="http://schemas.microsoft.com/office/drawing/2014/main" id="{B25283C7-C5DD-45FE-A298-D612DDFC3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Scope 1, 2, and 3 emissions explainer?">
            <a:extLst>
              <a:ext uri="{FF2B5EF4-FFF2-40B4-BE49-F238E27FC236}">
                <a16:creationId xmlns:a16="http://schemas.microsoft.com/office/drawing/2014/main" id="{15C17518-DC5E-4AEF-8A7A-2D082EFF6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1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145074" y="373774"/>
            <a:ext cx="11756728" cy="666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Tahoma"/>
                <a:ea typeface="Tahoma"/>
                <a:cs typeface="Tahoma"/>
              </a:rPr>
              <a:t>Vivimos en una crisis climática</a:t>
            </a:r>
            <a:endParaRPr lang="en-US" sz="44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CA94F-E70B-431C-9550-3E2D77CA7154}"/>
              </a:ext>
            </a:extLst>
          </p:cNvPr>
          <p:cNvSpPr txBox="1"/>
          <p:nvPr/>
        </p:nvSpPr>
        <p:spPr>
          <a:xfrm>
            <a:off x="290194" y="1440213"/>
            <a:ext cx="11611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2021, ya hemos alcanzado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1,1°C de calentamiento global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comparación con los niveles preindustriales.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informe publicado en septiembre por el Banco Mundial estima que, para 2050,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cambio climático podría provocar la migración de 17,1 millones de personas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(el 2,6% de la población) en ALC dentro de sus propios países. Esta cifra podría reducirse en un 80% si se actúa ahora para reducir las emisiones de GEI.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informe de la FAO, la CEPAL y la ALADI ha constatado que el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climático afectará al rendimiento de los cultivos, a las economías locales y a la seguridad alimentaria en ALC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El informe concluye que el sector agrícola es el más afectado por el cambio climático.</a:t>
            </a:r>
            <a:endParaRPr lang="en-US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270471-92B5-424D-AAB4-7F199F1972CA}"/>
              </a:ext>
            </a:extLst>
          </p:cNvPr>
          <p:cNvSpPr/>
          <p:nvPr/>
        </p:nvSpPr>
        <p:spPr>
          <a:xfrm>
            <a:off x="873273" y="4677574"/>
            <a:ext cx="1044544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está animando a todos los gobiernos y organizaciones, incluidas las ONG como PADF, a medir, reducir y compensar sus emisiones de carbono. </a:t>
            </a:r>
          </a:p>
          <a:p>
            <a:pPr algn="ctr"/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PADF es una organización pionera que está tomando la delantera.</a:t>
            </a:r>
          </a:p>
        </p:txBody>
      </p:sp>
    </p:spTree>
    <p:extLst>
      <p:ext uri="{BB962C8B-B14F-4D97-AF65-F5344CB8AC3E}">
        <p14:creationId xmlns:p14="http://schemas.microsoft.com/office/powerpoint/2010/main" val="38740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2" y="260330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latin typeface="Tahoma"/>
                <a:ea typeface="Tahoma"/>
                <a:cs typeface="Tahoma"/>
              </a:rPr>
              <a:t>Calendario para la medir los gases de efecto invernadero</a:t>
            </a:r>
            <a:endParaRPr lang="en-US" b="1" dirty="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4CAA0-43E5-496A-80F6-8AED625F0B57}"/>
              </a:ext>
            </a:extLst>
          </p:cNvPr>
          <p:cNvSpPr txBox="1"/>
          <p:nvPr/>
        </p:nvSpPr>
        <p:spPr>
          <a:xfrm>
            <a:off x="100991" y="3341708"/>
            <a:ext cx="255797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dirty="0">
                <a:latin typeface="Tahoma"/>
                <a:ea typeface="Tahoma"/>
                <a:cs typeface="Tahoma"/>
              </a:rPr>
              <a:t>PADF firma el Pacto Climático de las ONG de </a:t>
            </a:r>
            <a:r>
              <a:rPr lang="es-ES" dirty="0" err="1">
                <a:latin typeface="Tahoma"/>
                <a:ea typeface="Tahoma"/>
                <a:cs typeface="Tahoma"/>
              </a:rPr>
              <a:t>InterAction</a:t>
            </a:r>
            <a:r>
              <a:rPr lang="es-ES" dirty="0">
                <a:latin typeface="Tahoma"/>
                <a:ea typeface="Tahoma"/>
                <a:cs typeface="Tahoma"/>
              </a:rPr>
              <a:t> comprometiéndose a una medición de referencia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5424E-1B3E-4147-8418-BB2832344F03}"/>
              </a:ext>
            </a:extLst>
          </p:cNvPr>
          <p:cNvSpPr txBox="1"/>
          <p:nvPr/>
        </p:nvSpPr>
        <p:spPr>
          <a:xfrm>
            <a:off x="100991" y="2173958"/>
            <a:ext cx="2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abril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C803A-F4CD-4996-AD1F-883E7D873100}"/>
              </a:ext>
            </a:extLst>
          </p:cNvPr>
          <p:cNvSpPr txBox="1"/>
          <p:nvPr/>
        </p:nvSpPr>
        <p:spPr>
          <a:xfrm>
            <a:off x="3122516" y="2142039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marzo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D8548-EE40-4370-A044-8F3CA935EB29}"/>
              </a:ext>
            </a:extLst>
          </p:cNvPr>
          <p:cNvSpPr txBox="1"/>
          <p:nvPr/>
        </p:nvSpPr>
        <p:spPr>
          <a:xfrm>
            <a:off x="7421568" y="2126164"/>
            <a:ext cx="2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diciembre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00ABC-7D73-4F9D-B386-7A24D8EFF8A1}"/>
              </a:ext>
            </a:extLst>
          </p:cNvPr>
          <p:cNvSpPr txBox="1"/>
          <p:nvPr/>
        </p:nvSpPr>
        <p:spPr>
          <a:xfrm>
            <a:off x="2512303" y="4764164"/>
            <a:ext cx="265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consultor Na'im Merchant comienza el estudio de referencia del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fiscal 2019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A35EA-43AE-4C2B-9717-CFF45E2EF8D0}"/>
              </a:ext>
            </a:extLst>
          </p:cNvPr>
          <p:cNvCxnSpPr>
            <a:cxnSpLocks/>
          </p:cNvCxnSpPr>
          <p:nvPr/>
        </p:nvCxnSpPr>
        <p:spPr>
          <a:xfrm flipV="1">
            <a:off x="408191" y="2669988"/>
            <a:ext cx="11375613" cy="4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B536B7-961D-4CC8-AB45-C2FD3F7C474C}"/>
              </a:ext>
            </a:extLst>
          </p:cNvPr>
          <p:cNvSpPr txBox="1"/>
          <p:nvPr/>
        </p:nvSpPr>
        <p:spPr>
          <a:xfrm>
            <a:off x="5631719" y="2142039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B4704-2637-461E-A3FF-CE534A0BD752}"/>
              </a:ext>
            </a:extLst>
          </p:cNvPr>
          <p:cNvSpPr txBox="1"/>
          <p:nvPr/>
        </p:nvSpPr>
        <p:spPr>
          <a:xfrm>
            <a:off x="4694152" y="3475768"/>
            <a:ext cx="321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completa el estudio de referencia y PADF contrata a una persona dedicada al cambio climático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E712C3-3242-4B47-8E4F-7B288C68D5BE}"/>
              </a:ext>
            </a:extLst>
          </p:cNvPr>
          <p:cNvCxnSpPr/>
          <p:nvPr/>
        </p:nvCxnSpPr>
        <p:spPr>
          <a:xfrm>
            <a:off x="1379983" y="2841331"/>
            <a:ext cx="0" cy="468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6896D8-8213-461A-AA3F-7692FF44ED2D}"/>
              </a:ext>
            </a:extLst>
          </p:cNvPr>
          <p:cNvCxnSpPr>
            <a:cxnSpLocks/>
          </p:cNvCxnSpPr>
          <p:nvPr/>
        </p:nvCxnSpPr>
        <p:spPr>
          <a:xfrm>
            <a:off x="3840564" y="2841331"/>
            <a:ext cx="0" cy="158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EFDDF1-ED09-4031-A574-5D09259EA601}"/>
              </a:ext>
            </a:extLst>
          </p:cNvPr>
          <p:cNvCxnSpPr>
            <a:cxnSpLocks/>
          </p:cNvCxnSpPr>
          <p:nvPr/>
        </p:nvCxnSpPr>
        <p:spPr>
          <a:xfrm>
            <a:off x="8721568" y="2841331"/>
            <a:ext cx="0" cy="158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236E14-B15A-49F1-890C-5CFBD44FB605}"/>
              </a:ext>
            </a:extLst>
          </p:cNvPr>
          <p:cNvCxnSpPr/>
          <p:nvPr/>
        </p:nvCxnSpPr>
        <p:spPr>
          <a:xfrm>
            <a:off x="6349767" y="2873622"/>
            <a:ext cx="0" cy="468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ontract">
            <a:extLst>
              <a:ext uri="{FF2B5EF4-FFF2-40B4-BE49-F238E27FC236}">
                <a16:creationId xmlns:a16="http://schemas.microsoft.com/office/drawing/2014/main" id="{089FCA5A-2321-4B9B-B523-492A839A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92" y="1099195"/>
            <a:ext cx="914400" cy="914400"/>
          </a:xfrm>
          <a:prstGeom prst="rect">
            <a:avLst/>
          </a:prstGeom>
        </p:spPr>
      </p:pic>
      <p:pic>
        <p:nvPicPr>
          <p:cNvPr id="27" name="Graphic 26" descr="Research">
            <a:extLst>
              <a:ext uri="{FF2B5EF4-FFF2-40B4-BE49-F238E27FC236}">
                <a16:creationId xmlns:a16="http://schemas.microsoft.com/office/drawing/2014/main" id="{01F9C5CA-C26E-4EA8-ABD4-03D44E309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8363" y="1081964"/>
            <a:ext cx="914400" cy="914400"/>
          </a:xfrm>
          <a:prstGeom prst="rect">
            <a:avLst/>
          </a:prstGeom>
        </p:spPr>
      </p:pic>
      <p:pic>
        <p:nvPicPr>
          <p:cNvPr id="31" name="Graphic 30" descr="Connections">
            <a:extLst>
              <a:ext uri="{FF2B5EF4-FFF2-40B4-BE49-F238E27FC236}">
                <a16:creationId xmlns:a16="http://schemas.microsoft.com/office/drawing/2014/main" id="{CF998BA3-BCBD-4152-ADCC-67152E90D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9687" y="1112521"/>
            <a:ext cx="914400" cy="914400"/>
          </a:xfrm>
          <a:prstGeom prst="rect">
            <a:avLst/>
          </a:prstGeom>
        </p:spPr>
      </p:pic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B8A915EC-CFE6-466C-A207-56930EC24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8377" y="1213806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1EDAEC-4F62-4B18-838F-E8CE4BCA3086}"/>
              </a:ext>
            </a:extLst>
          </p:cNvPr>
          <p:cNvSpPr txBox="1"/>
          <p:nvPr/>
        </p:nvSpPr>
        <p:spPr>
          <a:xfrm>
            <a:off x="7328961" y="4810157"/>
            <a:ext cx="2743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PADF se une al CAD y calcula las emisiones de los ejercicios en los 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fiscal 2020 y 2021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72DBF6-8F3E-4A81-87E9-7492CA4FA8CF}"/>
              </a:ext>
            </a:extLst>
          </p:cNvPr>
          <p:cNvSpPr txBox="1"/>
          <p:nvPr/>
        </p:nvSpPr>
        <p:spPr>
          <a:xfrm>
            <a:off x="9553979" y="2126164"/>
            <a:ext cx="27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Invierno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/Primavera 2022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554DCC-1C24-4FE6-9675-4A15E26178FC}"/>
              </a:ext>
            </a:extLst>
          </p:cNvPr>
          <p:cNvCxnSpPr/>
          <p:nvPr/>
        </p:nvCxnSpPr>
        <p:spPr>
          <a:xfrm>
            <a:off x="10925577" y="2841331"/>
            <a:ext cx="0" cy="468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D028DD-5CD0-46E1-94DB-2546A1E34BD8}"/>
              </a:ext>
            </a:extLst>
          </p:cNvPr>
          <p:cNvSpPr txBox="1"/>
          <p:nvPr/>
        </p:nvSpPr>
        <p:spPr>
          <a:xfrm>
            <a:off x="9499736" y="3429000"/>
            <a:ext cx="2536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PADF crea un Plan de Acción Climática que establece objetivos científicos de reducción de emisiones </a:t>
            </a:r>
          </a:p>
        </p:txBody>
      </p:sp>
      <p:pic>
        <p:nvPicPr>
          <p:cNvPr id="19" name="Graphic 18" descr="Abacus with solid fill">
            <a:extLst>
              <a:ext uri="{FF2B5EF4-FFF2-40B4-BE49-F238E27FC236}">
                <a16:creationId xmlns:a16="http://schemas.microsoft.com/office/drawing/2014/main" id="{50B18F16-A493-4DF5-930D-BBAA16E27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4367" y="11483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9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123976" y="298200"/>
            <a:ext cx="11944047" cy="666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dirty="0">
                <a:latin typeface="Tahoma"/>
                <a:ea typeface="Tahoma"/>
                <a:cs typeface="Tahoma"/>
              </a:rPr>
              <a:t>En 2020, PADF firmó el Pacto Climático de las 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CA94F-E70B-431C-9550-3E2D77CA7154}"/>
              </a:ext>
            </a:extLst>
          </p:cNvPr>
          <p:cNvSpPr txBox="1"/>
          <p:nvPr/>
        </p:nvSpPr>
        <p:spPr>
          <a:xfrm>
            <a:off x="3835040" y="1186266"/>
            <a:ext cx="777709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Pacto Climático de las ONG: Compromisos hacia la acción medioambiental y la sostenibilidad</a:t>
            </a:r>
          </a:p>
          <a:p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"Una promesa de trabajar urgentemente para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abordar el cambio climático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nuestro reconocimiento de que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medio ambiente es fundamental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lograr nuestras misiones de servir a las personas más pobres y vulnerables del mundo".</a:t>
            </a:r>
          </a:p>
          <a:p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firmantes, para finales de 2022, PADF va a: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Evaluar las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categorías y fuentes de emisiones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gases de efecto invernadero, el uso del agua y los residuos en la sede de nuestra organización, las oficinas de país y las oficinas de campo;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Proponer acciones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nuestra organización tomará para reducir las emisiones y los residuos, y comenzar a implementarlas.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4098" name="Picture 2" descr="Senior Manager, Climate and Environment - Idealist">
            <a:extLst>
              <a:ext uri="{FF2B5EF4-FFF2-40B4-BE49-F238E27FC236}">
                <a16:creationId xmlns:a16="http://schemas.microsoft.com/office/drawing/2014/main" id="{DE5ADCE8-58E1-4ACB-BAD5-C57BE7E4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5" y="1900159"/>
            <a:ext cx="2857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155733-0C8E-4BFE-A110-E7FF3D7FDAFF}"/>
              </a:ext>
            </a:extLst>
          </p:cNvPr>
          <p:cNvSpPr txBox="1"/>
          <p:nvPr/>
        </p:nvSpPr>
        <p:spPr>
          <a:xfrm>
            <a:off x="491815" y="4293220"/>
            <a:ext cx="268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 el </a:t>
            </a:r>
            <a:r>
              <a:rPr lang="es-ES" sz="2000" dirty="0">
                <a:latin typeface="Tahoma"/>
                <a:ea typeface="Tahoma"/>
                <a:cs typeface="Tahoma"/>
              </a:rPr>
              <a:t>Pacto Climático de las ONG </a:t>
            </a:r>
            <a:r>
              <a:rPr lang="en-US" sz="2000" dirty="0" err="1">
                <a:latin typeface="Tahoma"/>
                <a:ea typeface="Tahoma"/>
                <a:cs typeface="Tahoma"/>
                <a:hlinkClick r:id="rId4"/>
              </a:rPr>
              <a:t>aquí</a:t>
            </a:r>
            <a:r>
              <a:rPr lang="en-US" sz="2000" dirty="0">
                <a:latin typeface="Tahoma"/>
                <a:ea typeface="Tahoma"/>
                <a:cs typeface="Tahoma"/>
                <a:hlinkClick r:id="rId4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6571" y="209070"/>
            <a:ext cx="11957824" cy="698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latin typeface="Tahoma"/>
                <a:ea typeface="Tahoma"/>
                <a:cs typeface="Tahoma"/>
              </a:rPr>
              <a:t>En diciembre de 2021, PADF se unió a CAD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A5BB0-F938-433B-BABD-E47F452E4A2D}"/>
              </a:ext>
            </a:extLst>
          </p:cNvPr>
          <p:cNvSpPr txBox="1"/>
          <p:nvPr/>
        </p:nvSpPr>
        <p:spPr>
          <a:xfrm>
            <a:off x="4917122" y="1000618"/>
            <a:ext cx="7119593" cy="5093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b="1" dirty="0">
                <a:latin typeface="Tahoma"/>
                <a:ea typeface="Tahoma"/>
                <a:cs typeface="Tahoma"/>
              </a:rPr>
              <a:t>La adhesión nos obliga a</a:t>
            </a:r>
            <a:r>
              <a:rPr lang="en-US" sz="2000" b="1" dirty="0">
                <a:latin typeface="Tahoma"/>
                <a:ea typeface="Tahoma"/>
                <a:cs typeface="Tahoma"/>
              </a:rPr>
              <a:t>:</a:t>
            </a:r>
          </a:p>
          <a:p>
            <a:endParaRPr lang="en-US" sz="2000" b="1" dirty="0">
              <a:latin typeface="Tahoma"/>
              <a:ea typeface="Tahoma"/>
              <a:cs typeface="Tahoma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1900" u="sng" dirty="0">
                <a:latin typeface="Tahoma"/>
                <a:ea typeface="Tahoma"/>
                <a:cs typeface="Tahoma"/>
              </a:rPr>
              <a:t>Establecer </a:t>
            </a:r>
            <a:r>
              <a:rPr lang="es-ES" sz="1900" dirty="0">
                <a:latin typeface="Tahoma"/>
                <a:ea typeface="Tahoma"/>
                <a:cs typeface="Tahoma"/>
              </a:rPr>
              <a:t>un </a:t>
            </a:r>
            <a:r>
              <a:rPr lang="es-ES" sz="1900" b="1" dirty="0">
                <a:latin typeface="Tahoma"/>
                <a:ea typeface="Tahoma"/>
                <a:cs typeface="Tahoma"/>
              </a:rPr>
              <a:t>Plan de Acción Climática </a:t>
            </a:r>
            <a:r>
              <a:rPr lang="es-ES" sz="1900" dirty="0">
                <a:latin typeface="Tahoma"/>
                <a:ea typeface="Tahoma"/>
                <a:cs typeface="Tahoma"/>
              </a:rPr>
              <a:t>en los primeros 6 meses e informar del progreso anualmente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1900" u="sng" dirty="0">
                <a:latin typeface="Tahoma"/>
                <a:ea typeface="Tahoma"/>
                <a:cs typeface="Tahoma"/>
              </a:rPr>
              <a:t>Medir </a:t>
            </a:r>
            <a:r>
              <a:rPr lang="es-ES" sz="1900" dirty="0">
                <a:latin typeface="Tahoma"/>
                <a:ea typeface="Tahoma"/>
                <a:cs typeface="Tahoma"/>
              </a:rPr>
              <a:t>anualmente las emisiones de gases de efecto invernadero con el compromiso de aumentar la precisión y la exhaustividad de la medición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1900" u="sng" dirty="0">
                <a:latin typeface="Tahoma"/>
                <a:ea typeface="Tahoma"/>
                <a:cs typeface="Tahoma"/>
              </a:rPr>
              <a:t>Reducir </a:t>
            </a:r>
            <a:r>
              <a:rPr lang="es-ES" sz="1900" dirty="0">
                <a:latin typeface="Tahoma"/>
                <a:ea typeface="Tahoma"/>
                <a:cs typeface="Tahoma"/>
              </a:rPr>
              <a:t>las emisiones de gases de efecto invernadero en un </a:t>
            </a:r>
            <a:r>
              <a:rPr lang="es-ES" sz="1900" b="1" dirty="0">
                <a:latin typeface="Tahoma"/>
                <a:ea typeface="Tahoma"/>
                <a:cs typeface="Tahoma"/>
              </a:rPr>
              <a:t>30% para 2030</a:t>
            </a:r>
            <a:r>
              <a:rPr lang="es-ES" sz="1900" dirty="0">
                <a:latin typeface="Tahoma"/>
                <a:ea typeface="Tahoma"/>
                <a:cs typeface="Tahoma"/>
              </a:rPr>
              <a:t>.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1900" u="sng" dirty="0">
                <a:latin typeface="Tahoma"/>
                <a:ea typeface="Tahoma"/>
                <a:cs typeface="Tahoma"/>
              </a:rPr>
              <a:t>Mitigar </a:t>
            </a:r>
            <a:r>
              <a:rPr lang="es-ES" sz="1900" dirty="0">
                <a:latin typeface="Tahoma"/>
                <a:ea typeface="Tahoma"/>
                <a:cs typeface="Tahoma"/>
              </a:rPr>
              <a:t>las emisiones difíciles de evitar mediante un </a:t>
            </a:r>
            <a:r>
              <a:rPr lang="es-ES" sz="1900" b="1" dirty="0">
                <a:latin typeface="Tahoma"/>
                <a:ea typeface="Tahoma"/>
                <a:cs typeface="Tahoma"/>
              </a:rPr>
              <a:t>precio del carbono de 50 dólares/tonelada a partir de 2025</a:t>
            </a:r>
            <a:r>
              <a:rPr lang="es-ES" sz="1900" dirty="0">
                <a:latin typeface="Tahoma"/>
                <a:ea typeface="Tahoma"/>
                <a:cs typeface="Tahoma"/>
              </a:rPr>
              <a:t>. CAD gestionará un fondo común mediado por expertos que realizará la diligencia debida necesaria para invertir en actividades de eliminación y mitigación de carbono de alta calidad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s-ES" sz="1900" u="sng" dirty="0">
                <a:latin typeface="Tahoma"/>
                <a:ea typeface="Tahoma"/>
                <a:cs typeface="Tahoma"/>
              </a:rPr>
              <a:t>Servirá </a:t>
            </a:r>
            <a:r>
              <a:rPr lang="es-ES" sz="1900" dirty="0">
                <a:latin typeface="Tahoma"/>
                <a:ea typeface="Tahoma"/>
                <a:cs typeface="Tahoma"/>
              </a:rPr>
              <a:t>de enlace con la alianza, se comprometerá con otros miembros y apoyará el aprendizaje entre pares</a:t>
            </a:r>
            <a:endParaRPr lang="en-US" sz="1900" dirty="0">
              <a:latin typeface="Tahoma"/>
              <a:ea typeface="Tahoma"/>
              <a:cs typeface="Tahom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A0CAF-7F28-40D0-9E85-ECF76DA7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" y="2678109"/>
            <a:ext cx="4761837" cy="1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24985-881F-4062-ACC6-405B510321B6}"/>
              </a:ext>
            </a:extLst>
          </p:cNvPr>
          <p:cNvSpPr txBox="1"/>
          <p:nvPr/>
        </p:nvSpPr>
        <p:spPr>
          <a:xfrm>
            <a:off x="155285" y="4174689"/>
            <a:ext cx="461312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000" dirty="0">
                <a:latin typeface="Tahoma"/>
                <a:ea typeface="Tahoma"/>
                <a:cs typeface="Tahoma"/>
              </a:rPr>
              <a:t>Una organización de miembros iniciada en 2021 para organizaciones de desarrollo dispuestas a participar en la responsabilidad del cambio climático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B77E7-885F-4E4D-AD48-38E55873AC61}"/>
              </a:ext>
            </a:extLst>
          </p:cNvPr>
          <p:cNvSpPr txBox="1"/>
          <p:nvPr/>
        </p:nvSpPr>
        <p:spPr>
          <a:xfrm>
            <a:off x="366608" y="1494841"/>
            <a:ext cx="41904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latin typeface="Tahoma"/>
                <a:ea typeface="Tahoma"/>
                <a:cs typeface="Tahoma"/>
              </a:rPr>
              <a:t>PADF </a:t>
            </a:r>
            <a:r>
              <a:rPr lang="en-US" sz="2000" dirty="0" err="1">
                <a:latin typeface="Tahoma"/>
                <a:ea typeface="Tahoma"/>
                <a:cs typeface="Tahoma"/>
              </a:rPr>
              <a:t>une</a:t>
            </a:r>
            <a:r>
              <a:rPr lang="en-US" sz="2000" dirty="0">
                <a:latin typeface="Tahoma"/>
                <a:ea typeface="Tahoma"/>
                <a:cs typeface="Tahoma"/>
              </a:rPr>
              <a:t> al CAD el 1 de </a:t>
            </a:r>
            <a:r>
              <a:rPr lang="en-US" sz="2000" dirty="0" err="1">
                <a:latin typeface="Tahoma"/>
                <a:ea typeface="Tahoma"/>
                <a:cs typeface="Tahoma"/>
              </a:rPr>
              <a:t>diciembre</a:t>
            </a:r>
            <a:r>
              <a:rPr lang="en-US" sz="2000" dirty="0">
                <a:latin typeface="Tahoma"/>
                <a:ea typeface="Tahoma"/>
                <a:cs typeface="Tahoma"/>
              </a:rPr>
              <a:t> de 2021</a:t>
            </a:r>
          </a:p>
        </p:txBody>
      </p:sp>
    </p:spTree>
    <p:extLst>
      <p:ext uri="{BB962C8B-B14F-4D97-AF65-F5344CB8AC3E}">
        <p14:creationId xmlns:p14="http://schemas.microsoft.com/office/powerpoint/2010/main" val="184169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4" y="338599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latin typeface="Tahoma"/>
                <a:ea typeface="Tahoma"/>
                <a:cs typeface="Tahoma"/>
              </a:rPr>
              <a:t>Metodología</a:t>
            </a:r>
            <a:r>
              <a:rPr lang="en-US" sz="4400" b="1" dirty="0">
                <a:latin typeface="Tahoma"/>
                <a:ea typeface="Tahoma"/>
                <a:cs typeface="Tahoma"/>
              </a:rPr>
              <a:t> de </a:t>
            </a:r>
            <a:r>
              <a:rPr lang="en-US" sz="4400" b="1" dirty="0" err="1">
                <a:latin typeface="Tahoma"/>
                <a:ea typeface="Tahoma"/>
                <a:cs typeface="Tahoma"/>
              </a:rPr>
              <a:t>referencia</a:t>
            </a:r>
            <a:endParaRPr lang="en-US" sz="4400" b="1" dirty="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4CAA0-43E5-496A-80F6-8AED625F0B57}"/>
              </a:ext>
            </a:extLst>
          </p:cNvPr>
          <p:cNvSpPr txBox="1"/>
          <p:nvPr/>
        </p:nvSpPr>
        <p:spPr>
          <a:xfrm>
            <a:off x="277241" y="1287901"/>
            <a:ext cx="117705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000" dirty="0">
                <a:latin typeface="Tahoma"/>
                <a:ea typeface="Tahoma"/>
                <a:cs typeface="Tahoma"/>
              </a:rPr>
              <a:t>Creamos una hoja de cálculo con todos los gastos en categorías de costes específicas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324B3-7406-4BC0-935E-61591AD9D9B2}"/>
              </a:ext>
            </a:extLst>
          </p:cNvPr>
          <p:cNvSpPr txBox="1"/>
          <p:nvPr/>
        </p:nvSpPr>
        <p:spPr>
          <a:xfrm>
            <a:off x="555585" y="3511807"/>
            <a:ext cx="361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</a:t>
            </a:r>
            <a:r>
              <a:rPr lang="en-US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combustible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5424E-1B3E-4147-8418-BB2832344F03}"/>
              </a:ext>
            </a:extLst>
          </p:cNvPr>
          <p:cNvSpPr txBox="1"/>
          <p:nvPr/>
        </p:nvSpPr>
        <p:spPr>
          <a:xfrm>
            <a:off x="1081679" y="4737878"/>
            <a:ext cx="25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Combustible – 64300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C803A-F4CD-4996-AD1F-883E7D873100}"/>
              </a:ext>
            </a:extLst>
          </p:cNvPr>
          <p:cNvSpPr txBox="1"/>
          <p:nvPr/>
        </p:nvSpPr>
        <p:spPr>
          <a:xfrm>
            <a:off x="7899094" y="4219693"/>
            <a:ext cx="4137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Boletos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avión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71000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Alojamiento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72000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61217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Taxi/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transportación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75200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Transportación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64100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D8548-EE40-4370-A044-8F3CA935EB29}"/>
              </a:ext>
            </a:extLst>
          </p:cNvPr>
          <p:cNvSpPr txBox="1"/>
          <p:nvPr/>
        </p:nvSpPr>
        <p:spPr>
          <a:xfrm>
            <a:off x="4096251" y="4667698"/>
            <a:ext cx="3733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66300</a:t>
            </a: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algunos casos, los kWh de electricidad consumido fue utilizado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CF9C8-A2CA-47E9-88E4-C9718DFBA5ED}"/>
              </a:ext>
            </a:extLst>
          </p:cNvPr>
          <p:cNvSpPr txBox="1"/>
          <p:nvPr/>
        </p:nvSpPr>
        <p:spPr>
          <a:xfrm>
            <a:off x="4292907" y="3568144"/>
            <a:ext cx="334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</a:t>
            </a:r>
            <a:r>
              <a:rPr lang="en-US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electricidad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A3692-2139-42C8-A35E-C29C2D06ABE1}"/>
              </a:ext>
            </a:extLst>
          </p:cNvPr>
          <p:cNvSpPr txBox="1"/>
          <p:nvPr/>
        </p:nvSpPr>
        <p:spPr>
          <a:xfrm>
            <a:off x="7899094" y="3521977"/>
            <a:ext cx="414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</a:t>
            </a:r>
            <a:r>
              <a:rPr lang="en-US" sz="2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Viajes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negocios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Airplane">
            <a:extLst>
              <a:ext uri="{FF2B5EF4-FFF2-40B4-BE49-F238E27FC236}">
                <a16:creationId xmlns:a16="http://schemas.microsoft.com/office/drawing/2014/main" id="{699AAD7A-49C0-4B12-B550-422631144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9896" y="2091469"/>
            <a:ext cx="1115219" cy="1115219"/>
          </a:xfrm>
          <a:prstGeom prst="rect">
            <a:avLst/>
          </a:prstGeom>
        </p:spPr>
      </p:pic>
      <p:pic>
        <p:nvPicPr>
          <p:cNvPr id="16" name="Graphic 15" descr="Car">
            <a:extLst>
              <a:ext uri="{FF2B5EF4-FFF2-40B4-BE49-F238E27FC236}">
                <a16:creationId xmlns:a16="http://schemas.microsoft.com/office/drawing/2014/main" id="{9524020F-D85C-435A-A410-2DCDCEBB2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2860" y="2035614"/>
            <a:ext cx="1215621" cy="1215621"/>
          </a:xfrm>
          <a:prstGeom prst="rect">
            <a:avLst/>
          </a:prstGeom>
        </p:spPr>
      </p:pic>
      <p:pic>
        <p:nvPicPr>
          <p:cNvPr id="17" name="Graphic 16" descr="Power">
            <a:extLst>
              <a:ext uri="{FF2B5EF4-FFF2-40B4-BE49-F238E27FC236}">
                <a16:creationId xmlns:a16="http://schemas.microsoft.com/office/drawing/2014/main" id="{48CD2178-0B02-445C-AA02-3B15CB503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8404" y="22319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546100" y="389399"/>
            <a:ext cx="11099800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dirty="0">
                <a:latin typeface="Tahoma"/>
                <a:ea typeface="Tahoma"/>
                <a:cs typeface="Tahoma"/>
              </a:rPr>
              <a:t>Nuestras emisiones de GEI del </a:t>
            </a:r>
            <a:r>
              <a:rPr lang="en-US" sz="3600" b="1" dirty="0" err="1">
                <a:latin typeface="Tahoma"/>
                <a:ea typeface="Tahoma"/>
                <a:cs typeface="Tahoma"/>
              </a:rPr>
              <a:t>año</a:t>
            </a:r>
            <a:r>
              <a:rPr lang="es-ES" sz="3600" b="1" dirty="0">
                <a:latin typeface="Tahoma"/>
                <a:ea typeface="Tahoma"/>
                <a:cs typeface="Tahoma"/>
              </a:rPr>
              <a:t> fiscal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AA1F5-928F-42EE-8A5B-29099B014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47225"/>
              </p:ext>
            </p:extLst>
          </p:nvPr>
        </p:nvGraphicFramePr>
        <p:xfrm>
          <a:off x="159473" y="1335350"/>
          <a:ext cx="7651486" cy="3870028"/>
        </p:xfrm>
        <a:graphic>
          <a:graphicData uri="http://schemas.openxmlformats.org/drawingml/2006/table">
            <a:tbl>
              <a:tblPr firstRow="1" lastRow="1">
                <a:tableStyleId>{93296810-A885-4BE3-A3E7-6D5BEEA58F35}</a:tableStyleId>
              </a:tblPr>
              <a:tblGrid>
                <a:gridCol w="6065057">
                  <a:extLst>
                    <a:ext uri="{9D8B030D-6E8A-4147-A177-3AD203B41FA5}">
                      <a16:colId xmlns:a16="http://schemas.microsoft.com/office/drawing/2014/main" val="1783448612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val="1242962752"/>
                    </a:ext>
                  </a:extLst>
                </a:gridCol>
              </a:tblGrid>
              <a:tr h="529423">
                <a:tc>
                  <a:txBody>
                    <a:bodyPr/>
                    <a:lstStyle/>
                    <a:p>
                      <a:pPr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Ámbitos de medición del protocolo de GEI</a:t>
                      </a:r>
                    </a:p>
                  </a:txBody>
                  <a:tcPr marL="12700" marR="12700" marT="12700" marB="63500" anchor="b"/>
                </a:tc>
                <a:tc>
                  <a:txBody>
                    <a:bodyPr/>
                    <a:lstStyle/>
                    <a:p>
                      <a:pPr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mtCO2e</a:t>
                      </a:r>
                    </a:p>
                  </a:txBody>
                  <a:tcPr marL="12700" marR="12700" marT="12700" marB="63500" anchor="b"/>
                </a:tc>
                <a:extLst>
                  <a:ext uri="{0D108BD9-81ED-4DB2-BD59-A6C34878D82A}">
                    <a16:rowId xmlns:a16="http://schemas.microsoft.com/office/drawing/2014/main" val="1277468461"/>
                  </a:ext>
                </a:extLst>
              </a:tr>
              <a:tr h="916696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Ámbito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1: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Emisiones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directas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usar combustibles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fósiles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82835275"/>
                  </a:ext>
                </a:extLst>
              </a:tr>
              <a:tr h="816800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Ámbito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2: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Emisiones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indirectas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la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compra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electricidad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367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474495612"/>
                  </a:ext>
                </a:extLst>
              </a:tr>
              <a:tr h="784118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Ámbito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3.6: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Viajes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negocio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788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788440711"/>
                  </a:ext>
                </a:extLst>
              </a:tr>
              <a:tr h="822991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1.192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221978888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591D78-9EE7-4DB1-9FFA-D855A2382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246142"/>
              </p:ext>
            </p:extLst>
          </p:nvPr>
        </p:nvGraphicFramePr>
        <p:xfrm>
          <a:off x="7888077" y="870333"/>
          <a:ext cx="4161168" cy="459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36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5" y="290661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latin typeface="Tahoma"/>
                <a:ea typeface="Tahoma"/>
                <a:cs typeface="Tahoma"/>
              </a:rPr>
              <a:t>Desglose</a:t>
            </a:r>
            <a:r>
              <a:rPr lang="en-US" sz="4400" b="1" dirty="0">
                <a:latin typeface="Tahoma"/>
                <a:ea typeface="Tahoma"/>
                <a:cs typeface="Tahoma"/>
              </a:rPr>
              <a:t> por </a:t>
            </a:r>
            <a:r>
              <a:rPr lang="en-US" sz="4400" b="1" dirty="0" err="1">
                <a:latin typeface="Tahoma"/>
                <a:ea typeface="Tahoma"/>
                <a:cs typeface="Tahoma"/>
              </a:rPr>
              <a:t>oficinas</a:t>
            </a:r>
            <a:r>
              <a:rPr lang="en-US" sz="4400" b="1" dirty="0">
                <a:latin typeface="Tahoma"/>
                <a:ea typeface="Tahoma"/>
                <a:cs typeface="Tahoma"/>
              </a:rPr>
              <a:t> de </a:t>
            </a:r>
            <a:r>
              <a:rPr lang="en-US" sz="4400" b="1" dirty="0" err="1">
                <a:latin typeface="Tahoma"/>
                <a:ea typeface="Tahoma"/>
                <a:cs typeface="Tahoma"/>
              </a:rPr>
              <a:t>países</a:t>
            </a:r>
            <a:endParaRPr lang="en-US" sz="4400" b="1" dirty="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0794D9-576C-4F61-AC70-3F2742F8F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349507"/>
              </p:ext>
            </p:extLst>
          </p:nvPr>
        </p:nvGraphicFramePr>
        <p:xfrm>
          <a:off x="1238087" y="989381"/>
          <a:ext cx="9427028" cy="492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52567"/>
      </p:ext>
    </p:extLst>
  </p:cSld>
  <p:clrMapOvr>
    <a:masterClrMapping/>
  </p:clrMapOvr>
</p:sld>
</file>

<file path=ppt/theme/theme1.xml><?xml version="1.0" encoding="utf-8"?>
<a:theme xmlns:a="http://schemas.openxmlformats.org/drawingml/2006/main" name="PADF PPT Template">
  <a:themeElements>
    <a:clrScheme name="Custom 1">
      <a:dk1>
        <a:srgbClr val="000000"/>
      </a:dk1>
      <a:lt1>
        <a:srgbClr val="FEFFFF"/>
      </a:lt1>
      <a:dk2>
        <a:srgbClr val="468ABD"/>
      </a:dk2>
      <a:lt2>
        <a:srgbClr val="E7E6E6"/>
      </a:lt2>
      <a:accent1>
        <a:srgbClr val="69CDC8"/>
      </a:accent1>
      <a:accent2>
        <a:srgbClr val="E19269"/>
      </a:accent2>
      <a:accent3>
        <a:srgbClr val="468ABD"/>
      </a:accent3>
      <a:accent4>
        <a:srgbClr val="69CDC8"/>
      </a:accent4>
      <a:accent5>
        <a:srgbClr val="E19269"/>
      </a:accent5>
      <a:accent6>
        <a:srgbClr val="468ABD"/>
      </a:accent6>
      <a:hlink>
        <a:srgbClr val="468ABD"/>
      </a:hlink>
      <a:folHlink>
        <a:srgbClr val="468A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30D4E2AD-2C01-A44F-9444-F35D25082722}" vid="{8542B53F-8C10-4A42-8B77-1FA9C70A0C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D1D58EEDC41448132FE8CFBB0A041" ma:contentTypeVersion="12" ma:contentTypeDescription="Create a new document." ma:contentTypeScope="" ma:versionID="1098d3c86468e17d7ba19017ff39011b">
  <xsd:schema xmlns:xsd="http://www.w3.org/2001/XMLSchema" xmlns:xs="http://www.w3.org/2001/XMLSchema" xmlns:p="http://schemas.microsoft.com/office/2006/metadata/properties" xmlns:ns2="6dbd5ca7-7ee3-4289-afb4-ddb010653afa" xmlns:ns3="d2b40dfb-5542-465f-b6f3-bfd7f8e5b625" targetNamespace="http://schemas.microsoft.com/office/2006/metadata/properties" ma:root="true" ma:fieldsID="0f1ed85ced532fc29407afaaec79fb8a" ns2:_="" ns3:_="">
    <xsd:import namespace="6dbd5ca7-7ee3-4289-afb4-ddb010653afa"/>
    <xsd:import namespace="d2b40dfb-5542-465f-b6f3-bfd7f8e5b6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d5ca7-7ee3-4289-afb4-ddb010653a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40dfb-5542-465f-b6f3-bfd7f8e5b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bd5ca7-7ee3-4289-afb4-ddb010653afa">
      <UserInfo>
        <DisplayName>Environment &amp; Disaster Resilience Visitors</DisplayName>
        <AccountId>4</AccountId>
        <AccountType/>
      </UserInfo>
      <UserInfo>
        <DisplayName>Mia Kazman</DisplayName>
        <AccountId>18</AccountId>
        <AccountType/>
      </UserInfo>
      <UserInfo>
        <DisplayName>Minerva Pinelo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76AC76-99D2-4A95-8DAA-E5795E0F9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72BB3-CDB4-4894-A80F-75651D8E55C4}">
  <ds:schemaRefs>
    <ds:schemaRef ds:uri="6dbd5ca7-7ee3-4289-afb4-ddb010653afa"/>
    <ds:schemaRef ds:uri="d2b40dfb-5542-465f-b6f3-bfd7f8e5b6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1429E5-7EA0-4874-B8FD-25E11BCA4E62}">
  <ds:schemaRefs>
    <ds:schemaRef ds:uri="6dbd5ca7-7ee3-4289-afb4-ddb010653afa"/>
    <ds:schemaRef ds:uri="http://purl.org/dc/dcmitype/"/>
    <ds:schemaRef ds:uri="http://schemas.microsoft.com/office/infopath/2007/PartnerControls"/>
    <ds:schemaRef ds:uri="d2b40dfb-5542-465f-b6f3-bfd7f8e5b62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PADF PPT Template</Template>
  <TotalTime>15929</TotalTime>
  <Words>2161</Words>
  <Application>Microsoft Office PowerPoint</Application>
  <PresentationFormat>Widescreen</PresentationFormat>
  <Paragraphs>267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PADF PPT Template</vt:lpstr>
      <vt:lpstr>Emisiones de gases de efecto invernadero de PADF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Anexos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Fast</dc:creator>
  <cp:lastModifiedBy>Maya Sterling</cp:lastModifiedBy>
  <cp:revision>2</cp:revision>
  <dcterms:created xsi:type="dcterms:W3CDTF">2020-10-20T20:27:01Z</dcterms:created>
  <dcterms:modified xsi:type="dcterms:W3CDTF">2021-12-15T15:00:55Z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0x01010004AD1D58EEDC41448132FE8CFBB0A041</vt:lpwstr>
  </property>
</Properties>
</file>