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app.xml" Type="http://schemas.openxmlformats.org/officeDocument/2006/relationships/extended-properties" Id="rId5"></Relationship><Relationship Target="docProps/core.xml" Type="http://schemas.openxmlformats.org/package/2006/relationships/metadata/core-properties" Id="rId6"></Relationship><Relationship Target="docProps/custom.xml" Type="http://schemas.openxmlformats.org/officeDocument/2006/relationships/custom-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sldIdLst>
    <p:sldId id="412" r:id="rId5"/>
    <p:sldId id="395" r:id="rId6"/>
    <p:sldId id="385" r:id="rId7"/>
    <p:sldId id="413" r:id="rId8"/>
    <p:sldId id="402" r:id="rId9"/>
    <p:sldId id="415" r:id="rId10"/>
    <p:sldId id="364" r:id="rId11"/>
    <p:sldId id="365" r:id="rId12"/>
    <p:sldId id="380" r:id="rId13"/>
    <p:sldId id="381" r:id="rId14"/>
    <p:sldId id="382" r:id="rId15"/>
    <p:sldId id="389" r:id="rId16"/>
    <p:sldId id="366" r:id="rId17"/>
    <p:sldId id="368" r:id="rId18"/>
    <p:sldId id="307" r:id="rId19"/>
    <p:sldId id="398" r:id="rId20"/>
    <p:sldId id="378" r:id="rId21"/>
    <p:sldId id="392" r:id="rId22"/>
    <p:sldId id="39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ya Sterling" initials="MS" lastIdx="34" clrIdx="0">
    <p:extLst>
      <p:ext uri="{19B8F6BF-5375-455C-9EA6-DF929625EA0E}">
        <p15:presenceInfo xmlns:p15="http://schemas.microsoft.com/office/powerpoint/2012/main" userId="S::msterling@padf.org::a62f05b8-d3db-4e5c-ad01-9bf1a4aacc52" providerId="AD"/>
      </p:ext>
    </p:extLst>
  </p:cmAuthor>
  <p:cmAuthor id="2" name="Marlen Miranda" initials="MM" lastIdx="11" clrIdx="1">
    <p:extLst>
      <p:ext uri="{19B8F6BF-5375-455C-9EA6-DF929625EA0E}">
        <p15:presenceInfo xmlns:p15="http://schemas.microsoft.com/office/powerpoint/2012/main" userId="S::mmiranda@padf.org::bdf548a8-2c29-4c3f-8901-b9791ad59ac1" providerId="AD"/>
      </p:ext>
    </p:extLst>
  </p:cmAuthor>
  <p:cmAuthor id="3" name="Aaron" initials="A" lastIdx="31" clrIdx="2">
    <p:extLst>
      <p:ext uri="{19B8F6BF-5375-455C-9EA6-DF929625EA0E}">
        <p15:presenceInfo xmlns:p15="http://schemas.microsoft.com/office/powerpoint/2012/main" userId="S::avanalstine@padf.org::c8f195a4-48c9-49ff-a5ad-a753b418425e" providerId="AD"/>
      </p:ext>
    </p:extLst>
  </p:cmAuthor>
  <p:cmAuthor id="4" name="Beatriz Coningham" initials="BC" lastIdx="3" clrIdx="3">
    <p:extLst>
      <p:ext uri="{19B8F6BF-5375-455C-9EA6-DF929625EA0E}">
        <p15:presenceInfo xmlns:p15="http://schemas.microsoft.com/office/powerpoint/2012/main" userId="S::Bconingham@padf.org::0430c8f1-432e-4387-84da-d18bb05b9b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046"/>
    <a:srgbClr val="E19269"/>
    <a:srgbClr val="FFCC00"/>
    <a:srgbClr val="DDDDDD"/>
    <a:srgbClr val="3366CC"/>
    <a:srgbClr val="CC9900"/>
    <a:srgbClr val="B2B2B2"/>
    <a:srgbClr val="FFFF00"/>
    <a:srgbClr val="FEFFF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19AA20-29FB-476B-88FE-C8E15C706E14}" v="953" dt="2021-12-15T13:32:56.426"/>
    <p1510:client id="{423B6D06-FAA3-8BCA-64A0-6B3A88A5408E}" v="146" dt="2021-12-15T00:29:58.8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01" autoAdjust="0"/>
  </p:normalViewPr>
  <p:slideViewPr>
    <p:cSldViewPr snapToGrid="0">
      <p:cViewPr varScale="1">
        <p:scale>
          <a:sx n="93" d="100"/>
          <a:sy n="93" d="100"/>
        </p:scale>
        <p:origin x="1152" y="72"/>
      </p:cViewPr>
      <p:guideLst/>
    </p:cSldViewPr>
  </p:slid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Relationship Target="slides/slide4.xml" Type="http://schemas.openxmlformats.org/officeDocument/2006/relationships/slide" Id="rId8"></Relationship><Relationship Target="slides/slide9.xml" Type="http://schemas.openxmlformats.org/officeDocument/2006/relationships/slide" Id="rId13"></Relationship><Relationship Target="slides/slide14.xml" Type="http://schemas.openxmlformats.org/officeDocument/2006/relationships/slide" Id="rId18"></Relationship><Relationship Target="presProps.xml" Type="http://schemas.openxmlformats.org/officeDocument/2006/relationships/presProps" Id="rId26"></Relationship><Relationship Target="../customXml/item3.xml" Type="http://schemas.openxmlformats.org/officeDocument/2006/relationships/customXml" Id="rId3"></Relationship><Relationship Target="slides/slide17.xml" Type="http://schemas.openxmlformats.org/officeDocument/2006/relationships/slide" Id="rId21"></Relationship><Relationship Target="slides/slide3.xml" Type="http://schemas.openxmlformats.org/officeDocument/2006/relationships/slide" Id="rId7"></Relationship><Relationship Target="slides/slide8.xml" Type="http://schemas.openxmlformats.org/officeDocument/2006/relationships/slide" Id="rId12"></Relationship><Relationship Target="slides/slide13.xml" Type="http://schemas.openxmlformats.org/officeDocument/2006/relationships/slide" Id="rId17"></Relationship><Relationship Target="commentAuthors.xml" Type="http://schemas.openxmlformats.org/officeDocument/2006/relationships/commentAuthors" Id="rId25"></Relationship><Relationship Target="../customXml/item2.xml" Type="http://schemas.openxmlformats.org/officeDocument/2006/relationships/customXml" Id="rId2"></Relationship><Relationship Target="slides/slide12.xml" Type="http://schemas.openxmlformats.org/officeDocument/2006/relationships/slide" Id="rId16"></Relationship><Relationship Target="slides/slide16.xml" Type="http://schemas.openxmlformats.org/officeDocument/2006/relationships/slide" Id="rId20"></Relationship><Relationship Target="tableStyles.xml" Type="http://schemas.openxmlformats.org/officeDocument/2006/relationships/tableStyles" Id="rId29"></Relationship><Relationship Target="../customXml/item1.xml" Type="http://schemas.openxmlformats.org/officeDocument/2006/relationships/customXml" Id="rId1"></Relationship><Relationship Target="slides/slide2.xml" Type="http://schemas.openxmlformats.org/officeDocument/2006/relationships/slide" Id="rId6"></Relationship><Relationship Target="slides/slide7.xml" Type="http://schemas.openxmlformats.org/officeDocument/2006/relationships/slide" Id="rId11"></Relationship><Relationship Target="notesMasters/notesMaster1.xml" Type="http://schemas.openxmlformats.org/officeDocument/2006/relationships/notesMaster" Id="rId24"></Relationship><Relationship Target="slides/slide1.xml" Type="http://schemas.openxmlformats.org/officeDocument/2006/relationships/slide" Id="rId5"></Relationship><Relationship Target="slides/slide11.xml" Type="http://schemas.openxmlformats.org/officeDocument/2006/relationships/slide" Id="rId15"></Relationship><Relationship Target="slides/slide19.xml" Type="http://schemas.openxmlformats.org/officeDocument/2006/relationships/slide" Id="rId23"></Relationship><Relationship Target="theme/theme1.xml" Type="http://schemas.openxmlformats.org/officeDocument/2006/relationships/theme" Id="rId28"></Relationship><Relationship Target="slides/slide6.xml" Type="http://schemas.openxmlformats.org/officeDocument/2006/relationships/slide" Id="rId10"></Relationship><Relationship Target="slides/slide15.xml" Type="http://schemas.openxmlformats.org/officeDocument/2006/relationships/slide" Id="rId19"></Relationship><Relationship Target="slideMasters/slideMaster1.xml" Type="http://schemas.openxmlformats.org/officeDocument/2006/relationships/slideMaster" Id="rId4"></Relationship><Relationship Target="slides/slide5.xml" Type="http://schemas.openxmlformats.org/officeDocument/2006/relationships/slide" Id="rId9"></Relationship><Relationship Target="slides/slide10.xml" Type="http://schemas.openxmlformats.org/officeDocument/2006/relationships/slide" Id="rId14"></Relationship><Relationship Target="slides/slide18.xml" Type="http://schemas.openxmlformats.org/officeDocument/2006/relationships/slide" Id="rId22"></Relationship><Relationship Target="viewProps.xml" Type="http://schemas.openxmlformats.org/officeDocument/2006/relationships/viewProps" Id="rId27"></Relationship><Relationship Target="revisionInfo.xml" Type="http://schemas.microsoft.com/office/2015/10/relationships/revisionInfo" Id="rId30"></Relationship></Relationships>
</file>

<file path=ppt/charts/_rels/chart1.xml.rels><?xml version="1.0" encoding="UTF-8" ?><Relationships xmlns="http://schemas.openxmlformats.org/package/2006/relationships"><Relationship Target="colors1.xml" Type="http://schemas.microsoft.com/office/2011/relationships/chartColorStyle" Id="rId2"></Relationship><Relationship Target="style1.xml" Type="http://schemas.microsoft.com/office/2011/relationships/chartStyle" Id="rId1"></Relationship></Relationships>
</file>

<file path=ppt/charts/_rels/chart2.xml.rels><?xml version="1.0" encoding="UTF-8" ?><Relationships xmlns="http://schemas.openxmlformats.org/package/2006/relationships"><Relationship Target="colors2.xml" Type="http://schemas.microsoft.com/office/2011/relationships/chartColorStyle" Id="rId2"></Relationship><Relationship Target="style2.xml" Type="http://schemas.microsoft.com/office/2011/relationships/chartStyle" Id="rId1"></Relationship></Relationships>
</file>

<file path=ppt/charts/_rels/chart3.xml.rels><?xml version="1.0" encoding="UTF-8" ?><Relationships xmlns="http://schemas.openxmlformats.org/package/2006/relationships"><Relationship Target="colors3.xml" Type="http://schemas.microsoft.com/office/2011/relationships/chartColorStyle" Id="rId2"></Relationship><Relationship Target="style3.xml" Type="http://schemas.microsoft.com/office/2011/relationships/chartStyle" Id="rId1"></Relationship></Relationships>
</file>

<file path=ppt/charts/_rels/chart4.xml.rels><?xml version="1.0" encoding="UTF-8" ?><Relationships xmlns="http://schemas.openxmlformats.org/package/2006/relationships"><Relationship Target="colors4.xml" Type="http://schemas.microsoft.com/office/2011/relationships/chartColorStyle" Id="rId2"></Relationship><Relationship Target="style4.xml" Type="http://schemas.microsoft.com/office/2011/relationships/chartStyle" Id="rId1"></Relationship></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tons CO2e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0AA-4D73-A23C-35CC194AA1A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0AA-4D73-A23C-35CC194AA1A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0AA-4D73-A23C-35CC194AA1AA}"/>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Scope 1</c:v>
                </c:pt>
                <c:pt idx="1">
                  <c:v>Scope 2</c:v>
                </c:pt>
                <c:pt idx="2">
                  <c:v>Scope 3.6</c:v>
                </c:pt>
              </c:strCache>
            </c:strRef>
          </c:cat>
          <c:val>
            <c:numRef>
              <c:f>Sheet1!$B$2:$B$4</c:f>
              <c:numCache>
                <c:formatCode>General</c:formatCode>
                <c:ptCount val="3"/>
                <c:pt idx="0">
                  <c:v>38</c:v>
                </c:pt>
                <c:pt idx="1">
                  <c:v>367</c:v>
                </c:pt>
                <c:pt idx="2">
                  <c:v>788</c:v>
                </c:pt>
              </c:numCache>
            </c:numRef>
          </c:val>
          <c:extLst>
            <c:ext xmlns:c16="http://schemas.microsoft.com/office/drawing/2014/chart" uri="{C3380CC4-5D6E-409C-BE32-E72D297353CC}">
              <c16:uniqueId val="{00000006-60AA-4D73-A23C-35CC194AA1AA}"/>
            </c:ext>
          </c:extLst>
        </c:ser>
        <c:dLbls>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Tahoma" panose="020B0604030504040204" pitchFamily="34" charset="0"/>
          <a:ea typeface="Tahoma" panose="020B0604030504040204" pitchFamily="34" charset="0"/>
          <a:cs typeface="Tahoma" panose="020B0604030504040204" pitchFamily="34" charset="0"/>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fr-FR" sz="2000">
                <a:solidFill>
                  <a:schemeClr val="tx1"/>
                </a:solidFill>
                <a:latin typeface="Tahoma" panose="020B0604030504040204" pitchFamily="34" charset="0"/>
                <a:ea typeface="Tahoma" panose="020B0604030504040204" pitchFamily="34" charset="0"/>
                <a:cs typeface="Tahoma" panose="020B0604030504040204" pitchFamily="34" charset="0"/>
              </a:rPr>
              <a:t>Émissions totales par bureau de pays (tonnes de CO2e)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Sheet1!$B$1</c:f>
              <c:strCache>
                <c:ptCount val="1"/>
                <c:pt idx="0">
                  <c:v>tons CO2e</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6A50-4B31-AA0B-BD718FEF161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HQ</c:v>
                </c:pt>
                <c:pt idx="1">
                  <c:v>Colombia</c:v>
                </c:pt>
                <c:pt idx="2">
                  <c:v>El Salvador</c:v>
                </c:pt>
                <c:pt idx="3">
                  <c:v>Haiti</c:v>
                </c:pt>
                <c:pt idx="4">
                  <c:v>Honduras</c:v>
                </c:pt>
                <c:pt idx="5">
                  <c:v>Guatemala</c:v>
                </c:pt>
                <c:pt idx="6">
                  <c:v>St. Lucia</c:v>
                </c:pt>
                <c:pt idx="7">
                  <c:v>Mexico</c:v>
                </c:pt>
                <c:pt idx="8">
                  <c:v>Venezuela</c:v>
                </c:pt>
                <c:pt idx="9">
                  <c:v>Guyana</c:v>
                </c:pt>
                <c:pt idx="10">
                  <c:v>Ecuador</c:v>
                </c:pt>
                <c:pt idx="11">
                  <c:v>Peru</c:v>
                </c:pt>
              </c:strCache>
            </c:strRef>
          </c:cat>
          <c:val>
            <c:numRef>
              <c:f>Sheet1!$B$2:$B$13</c:f>
              <c:numCache>
                <c:formatCode>General</c:formatCode>
                <c:ptCount val="12"/>
                <c:pt idx="0">
                  <c:v>763</c:v>
                </c:pt>
                <c:pt idx="1">
                  <c:v>172</c:v>
                </c:pt>
                <c:pt idx="2">
                  <c:v>90</c:v>
                </c:pt>
                <c:pt idx="3">
                  <c:v>77</c:v>
                </c:pt>
                <c:pt idx="4">
                  <c:v>42</c:v>
                </c:pt>
                <c:pt idx="5">
                  <c:v>18</c:v>
                </c:pt>
                <c:pt idx="6">
                  <c:v>14</c:v>
                </c:pt>
                <c:pt idx="7">
                  <c:v>8</c:v>
                </c:pt>
                <c:pt idx="8">
                  <c:v>4</c:v>
                </c:pt>
                <c:pt idx="9">
                  <c:v>2</c:v>
                </c:pt>
                <c:pt idx="10">
                  <c:v>2</c:v>
                </c:pt>
                <c:pt idx="11">
                  <c:v>1</c:v>
                </c:pt>
              </c:numCache>
            </c:numRef>
          </c:val>
          <c:extLst>
            <c:ext xmlns:c16="http://schemas.microsoft.com/office/drawing/2014/chart" uri="{C3380CC4-5D6E-409C-BE32-E72D297353CC}">
              <c16:uniqueId val="{00000000-6A50-4B31-AA0B-BD718FEF161F}"/>
            </c:ext>
          </c:extLst>
        </c:ser>
        <c:dLbls>
          <c:dLblPos val="outEnd"/>
          <c:showLegendKey val="0"/>
          <c:showVal val="1"/>
          <c:showCatName val="0"/>
          <c:showSerName val="0"/>
          <c:showPercent val="0"/>
          <c:showBubbleSize val="0"/>
        </c:dLbls>
        <c:gapWidth val="182"/>
        <c:axId val="556238192"/>
        <c:axId val="555923616"/>
      </c:barChart>
      <c:catAx>
        <c:axId val="556238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555923616"/>
        <c:crosses val="autoZero"/>
        <c:auto val="1"/>
        <c:lblAlgn val="ctr"/>
        <c:lblOffset val="100"/>
        <c:noMultiLvlLbl val="0"/>
      </c:catAx>
      <c:valAx>
        <c:axId val="555923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556238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fr-FR">
                <a:solidFill>
                  <a:schemeClr val="tx1"/>
                </a:solidFill>
              </a:rPr>
              <a:t>Émissions par effectif du personnel par bureau (mtCO2e)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manualLayout>
          <c:layoutTarget val="inner"/>
          <c:xMode val="edge"/>
          <c:yMode val="edge"/>
          <c:x val="0.14267488128336123"/>
          <c:y val="0.1257801880204816"/>
          <c:w val="0.83145329357137188"/>
          <c:h val="0.6973368254836082"/>
        </c:manualLayout>
      </c:layout>
      <c:barChart>
        <c:barDir val="bar"/>
        <c:grouping val="clustered"/>
        <c:varyColors val="0"/>
        <c:ser>
          <c:idx val="0"/>
          <c:order val="0"/>
          <c:tx>
            <c:strRef>
              <c:f>Sheet1!$B$1</c:f>
              <c:strCache>
                <c:ptCount val="1"/>
                <c:pt idx="0">
                  <c:v>metric tons CO2e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St. Lucia</c:v>
                </c:pt>
                <c:pt idx="1">
                  <c:v>Honduras</c:v>
                </c:pt>
                <c:pt idx="2">
                  <c:v>HQ</c:v>
                </c:pt>
                <c:pt idx="3">
                  <c:v>El Salvador</c:v>
                </c:pt>
                <c:pt idx="4">
                  <c:v>Guatemala</c:v>
                </c:pt>
                <c:pt idx="5">
                  <c:v>Mexico</c:v>
                </c:pt>
                <c:pt idx="6">
                  <c:v>Haiti</c:v>
                </c:pt>
                <c:pt idx="7">
                  <c:v>Colombia</c:v>
                </c:pt>
                <c:pt idx="8">
                  <c:v>Peru</c:v>
                </c:pt>
                <c:pt idx="9">
                  <c:v>Venezuela</c:v>
                </c:pt>
                <c:pt idx="10">
                  <c:v>Ecuador</c:v>
                </c:pt>
              </c:strCache>
            </c:strRef>
          </c:cat>
          <c:val>
            <c:numRef>
              <c:f>Sheet1!$B$2:$B$12</c:f>
              <c:numCache>
                <c:formatCode>General</c:formatCode>
                <c:ptCount val="11"/>
                <c:pt idx="0">
                  <c:v>14</c:v>
                </c:pt>
                <c:pt idx="1">
                  <c:v>13.9</c:v>
                </c:pt>
                <c:pt idx="2">
                  <c:v>12.7</c:v>
                </c:pt>
                <c:pt idx="3">
                  <c:v>6</c:v>
                </c:pt>
                <c:pt idx="4">
                  <c:v>4.5999999999999996</c:v>
                </c:pt>
                <c:pt idx="5">
                  <c:v>1.6</c:v>
                </c:pt>
                <c:pt idx="6">
                  <c:v>1.1000000000000001</c:v>
                </c:pt>
                <c:pt idx="7">
                  <c:v>0.8</c:v>
                </c:pt>
                <c:pt idx="8">
                  <c:v>0.4</c:v>
                </c:pt>
                <c:pt idx="9">
                  <c:v>0.2</c:v>
                </c:pt>
                <c:pt idx="10">
                  <c:v>0.2</c:v>
                </c:pt>
              </c:numCache>
            </c:numRef>
          </c:val>
          <c:extLst>
            <c:ext xmlns:c16="http://schemas.microsoft.com/office/drawing/2014/chart" uri="{C3380CC4-5D6E-409C-BE32-E72D297353CC}">
              <c16:uniqueId val="{00000000-BDEC-4FD7-AA1E-BE7DD57FCC75}"/>
            </c:ext>
          </c:extLst>
        </c:ser>
        <c:dLbls>
          <c:showLegendKey val="0"/>
          <c:showVal val="0"/>
          <c:showCatName val="0"/>
          <c:showSerName val="0"/>
          <c:showPercent val="0"/>
          <c:showBubbleSize val="0"/>
        </c:dLbls>
        <c:gapWidth val="182"/>
        <c:axId val="556238192"/>
        <c:axId val="555923616"/>
      </c:barChart>
      <c:catAx>
        <c:axId val="556238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555923616"/>
        <c:crosses val="autoZero"/>
        <c:auto val="1"/>
        <c:lblAlgn val="ctr"/>
        <c:lblOffset val="100"/>
        <c:noMultiLvlLbl val="0"/>
      </c:catAx>
      <c:valAx>
        <c:axId val="555923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556238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fr-FR" sz="1800">
                <a:solidFill>
                  <a:schemeClr val="tx1"/>
                </a:solidFill>
              </a:rPr>
              <a:t>Comparaison des émissions par effectif du personnel par organisation homologue (mtCO2e)</a:t>
            </a:r>
            <a:endParaRPr lang="en-US" sz="1800">
              <a:solidFill>
                <a:schemeClr val="tx1"/>
              </a:solidFill>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Lbls>
            <c:dLbl>
              <c:idx val="1"/>
              <c:tx>
                <c:rich>
                  <a:bodyPr/>
                  <a:lstStyle/>
                  <a:p>
                    <a:fld id="{88B4E9BC-4C4F-407F-BFBE-B93053ECBB5A}"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566-4D7F-9BBE-DA53788C328F}"/>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Sheet1!$A$1:$A$5</c:f>
              <c:strCache>
                <c:ptCount val="5"/>
                <c:pt idx="0">
                  <c:v>Organization 1</c:v>
                </c:pt>
                <c:pt idx="1">
                  <c:v>PADF</c:v>
                </c:pt>
                <c:pt idx="2">
                  <c:v>Organization 2</c:v>
                </c:pt>
                <c:pt idx="3">
                  <c:v>Organization 3</c:v>
                </c:pt>
                <c:pt idx="4">
                  <c:v>Organization 4</c:v>
                </c:pt>
              </c:strCache>
            </c:strRef>
          </c:cat>
          <c:val>
            <c:numRef>
              <c:f>Sheet1!$B$1:$B$5</c:f>
              <c:numCache>
                <c:formatCode>General</c:formatCode>
                <c:ptCount val="5"/>
                <c:pt idx="0">
                  <c:v>11.6</c:v>
                </c:pt>
                <c:pt idx="1">
                  <c:v>2.9</c:v>
                </c:pt>
                <c:pt idx="2">
                  <c:v>2.78</c:v>
                </c:pt>
                <c:pt idx="3">
                  <c:v>1.65</c:v>
                </c:pt>
                <c:pt idx="4">
                  <c:v>0.45</c:v>
                </c:pt>
              </c:numCache>
            </c:numRef>
          </c:val>
          <c:extLst>
            <c:ext xmlns:c15="http://schemas.microsoft.com/office/drawing/2012/chart" uri="{02D57815-91ED-43cb-92C2-25804820EDAC}">
              <c15:filteredSeriesTitle>
                <c15:tx>
                  <c:strRef>
                    <c:extLst>
                      <c:ext uri="{02D57815-91ED-43cb-92C2-25804820EDAC}">
                        <c15:formulaRef>
                          <c15:sqref>Sheet1!$B$1:$B$0</c15:sqref>
                        </c15:formulaRef>
                      </c:ext>
                    </c:extLst>
                  </c:strRef>
                </c15:tx>
              </c15:filteredSeriesTitle>
            </c:ext>
            <c:ext xmlns:c16="http://schemas.microsoft.com/office/drawing/2014/chart" uri="{C3380CC4-5D6E-409C-BE32-E72D297353CC}">
              <c16:uniqueId val="{00000000-D566-4D7F-9BBE-DA53788C328F}"/>
            </c:ext>
          </c:extLst>
        </c:ser>
        <c:dLbls>
          <c:dLblPos val="outEnd"/>
          <c:showLegendKey val="0"/>
          <c:showVal val="1"/>
          <c:showCatName val="0"/>
          <c:showSerName val="0"/>
          <c:showPercent val="0"/>
          <c:showBubbleSize val="0"/>
        </c:dLbls>
        <c:gapWidth val="219"/>
        <c:axId val="178297695"/>
        <c:axId val="178350959"/>
      </c:barChart>
      <c:catAx>
        <c:axId val="1782976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78350959"/>
        <c:crosses val="autoZero"/>
        <c:auto val="1"/>
        <c:lblAlgn val="ctr"/>
        <c:lblOffset val="100"/>
        <c:noMultiLvlLbl val="0"/>
      </c:catAx>
      <c:valAx>
        <c:axId val="17835095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782976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E4411-0ED5-3A40-BC10-B37805F9D206}" type="datetimeFigureOut">
              <a:rPr lang="en-US" smtClean="0"/>
              <a:t>12/15/2021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A65BA-AA1F-F242-8F55-701A35732D4B}" type="slidenum">
              <a:rPr lang="en-US" smtClean="0"/>
              <a:t>‹#›</a:t>
            </a:fld>
            <a:endParaRPr lang="en-US"/>
          </a:p>
        </p:txBody>
      </p:sp>
    </p:spTree>
    <p:extLst>
      <p:ext uri="{BB962C8B-B14F-4D97-AF65-F5344CB8AC3E}">
        <p14:creationId xmlns:p14="http://schemas.microsoft.com/office/powerpoint/2010/main" val="1356668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A65BA-AA1F-F242-8F55-701A35732D4B}" type="slidenum">
              <a:rPr lang="en-US" smtClean="0"/>
              <a:t>1</a:t>
            </a:fld>
            <a:endParaRPr lang="en-US"/>
          </a:p>
        </p:txBody>
      </p:sp>
    </p:spTree>
    <p:extLst>
      <p:ext uri="{BB962C8B-B14F-4D97-AF65-F5344CB8AC3E}">
        <p14:creationId xmlns:p14="http://schemas.microsoft.com/office/powerpoint/2010/main" val="2979191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Ces chiffres ne concernent que les champs d'application 1, 2 et 3.6.</a:t>
            </a:r>
          </a:p>
        </p:txBody>
      </p:sp>
      <p:sp>
        <p:nvSpPr>
          <p:cNvPr id="4" name="Slide Number Placeholder 3"/>
          <p:cNvSpPr>
            <a:spLocks noGrp="1"/>
          </p:cNvSpPr>
          <p:nvPr>
            <p:ph type="sldNum" sz="quarter" idx="5"/>
          </p:nvPr>
        </p:nvSpPr>
        <p:spPr/>
        <p:txBody>
          <a:bodyPr/>
          <a:lstStyle/>
          <a:p>
            <a:fld id="{A3EA65BA-AA1F-F242-8F55-701A35732D4B}" type="slidenum">
              <a:rPr lang="en-US" smtClean="0"/>
              <a:t>12</a:t>
            </a:fld>
            <a:endParaRPr lang="en-US"/>
          </a:p>
        </p:txBody>
      </p:sp>
    </p:spTree>
    <p:extLst>
      <p:ext uri="{BB962C8B-B14F-4D97-AF65-F5344CB8AC3E}">
        <p14:creationId xmlns:p14="http://schemas.microsoft.com/office/powerpoint/2010/main" val="1477899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A65BA-AA1F-F242-8F55-701A35732D4B}" type="slidenum">
              <a:rPr lang="en-US" smtClean="0"/>
              <a:t>16</a:t>
            </a:fld>
            <a:endParaRPr lang="en-US"/>
          </a:p>
        </p:txBody>
      </p:sp>
    </p:spTree>
    <p:extLst>
      <p:ext uri="{BB962C8B-B14F-4D97-AF65-F5344CB8AC3E}">
        <p14:creationId xmlns:p14="http://schemas.microsoft.com/office/powerpoint/2010/main" val="3472597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a:solidFill>
                  <a:schemeClr val="tx1"/>
                </a:solidFill>
                <a:effectLst/>
                <a:latin typeface="+mn-lt"/>
                <a:ea typeface="+mn-ea"/>
                <a:cs typeface="+mn-cs"/>
              </a:rPr>
              <a:t>En 2019, le CO2 représentait environ 80 % de toutes les émissions de gaz à effet de serre des activités humaines aux États-Unis.</a:t>
            </a:r>
          </a:p>
          <a:p>
            <a:r>
              <a:rPr lang="fr-FR" sz="1200" b="0" i="0" kern="1200" dirty="0">
                <a:solidFill>
                  <a:schemeClr val="tx1"/>
                </a:solidFill>
                <a:effectLst/>
                <a:latin typeface="+mn-lt"/>
                <a:ea typeface="+mn-ea"/>
                <a:cs typeface="+mn-cs"/>
              </a:rPr>
              <a:t>La principale activité humaine qui émet du CO2 est la combustion de combustibles fossiles (charbon, gaz naturel et pétrole) pour l'énergie et le transport, bien que certains processus industriels et changements d'affectation des sols émettent également du CO2.</a:t>
            </a:r>
          </a:p>
          <a:p>
            <a:r>
              <a:rPr lang="fr-FR" sz="1200" b="0" i="0" kern="1200" dirty="0">
                <a:solidFill>
                  <a:schemeClr val="tx1"/>
                </a:solidFill>
                <a:effectLst/>
                <a:latin typeface="+mn-lt"/>
                <a:ea typeface="+mn-ea"/>
                <a:cs typeface="+mn-cs"/>
              </a:rPr>
              <a:t>En 2019, le méthane (CH4) représentait environ 10 % de toutes les émissions de gaz à effet de serre des activités humaines aux États-Unis.</a:t>
            </a:r>
          </a:p>
          <a:p>
            <a:r>
              <a:rPr lang="fr-FR" sz="1200" b="0" i="0" kern="1200" dirty="0">
                <a:solidFill>
                  <a:schemeClr val="tx1"/>
                </a:solidFill>
                <a:effectLst/>
                <a:latin typeface="+mn-lt"/>
                <a:ea typeface="+mn-ea"/>
                <a:cs typeface="+mn-cs"/>
              </a:rPr>
              <a:t>En 2019, le protoxyde d'azote (N2O) représentait environ 7 % de toutes les émissions de gaz à effet de serre d'origine humaine aux États-Unis.</a:t>
            </a:r>
            <a:endParaRPr lang="en-US" dirty="0"/>
          </a:p>
        </p:txBody>
      </p:sp>
      <p:sp>
        <p:nvSpPr>
          <p:cNvPr id="4" name="Slide Number Placeholder 3"/>
          <p:cNvSpPr>
            <a:spLocks noGrp="1"/>
          </p:cNvSpPr>
          <p:nvPr>
            <p:ph type="sldNum" sz="quarter" idx="5"/>
          </p:nvPr>
        </p:nvSpPr>
        <p:spPr/>
        <p:txBody>
          <a:bodyPr/>
          <a:lstStyle/>
          <a:p>
            <a:fld id="{A3EA65BA-AA1F-F242-8F55-701A35732D4B}" type="slidenum">
              <a:rPr lang="en-US" smtClean="0"/>
              <a:t>17</a:t>
            </a:fld>
            <a:endParaRPr lang="en-US"/>
          </a:p>
        </p:txBody>
      </p:sp>
    </p:spTree>
    <p:extLst>
      <p:ext uri="{BB962C8B-B14F-4D97-AF65-F5344CB8AC3E}">
        <p14:creationId xmlns:p14="http://schemas.microsoft.com/office/powerpoint/2010/main" val="925582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A65BA-AA1F-F242-8F55-701A35732D4B}" type="slidenum">
              <a:rPr lang="en-US" smtClean="0"/>
              <a:t>18</a:t>
            </a:fld>
            <a:endParaRPr lang="en-US"/>
          </a:p>
        </p:txBody>
      </p:sp>
    </p:spTree>
    <p:extLst>
      <p:ext uri="{BB962C8B-B14F-4D97-AF65-F5344CB8AC3E}">
        <p14:creationId xmlns:p14="http://schemas.microsoft.com/office/powerpoint/2010/main" val="1792608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A65BA-AA1F-F242-8F55-701A35732D4B}" type="slidenum">
              <a:rPr lang="en-US" smtClean="0"/>
              <a:t>19</a:t>
            </a:fld>
            <a:endParaRPr lang="en-US"/>
          </a:p>
        </p:txBody>
      </p:sp>
    </p:spTree>
    <p:extLst>
      <p:ext uri="{BB962C8B-B14F-4D97-AF65-F5344CB8AC3E}">
        <p14:creationId xmlns:p14="http://schemas.microsoft.com/office/powerpoint/2010/main" val="3287047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A65BA-AA1F-F242-8F55-701A35732D4B}" type="slidenum">
              <a:rPr lang="en-US" smtClean="0"/>
              <a:t>3</a:t>
            </a:fld>
            <a:endParaRPr lang="en-US"/>
          </a:p>
        </p:txBody>
      </p:sp>
    </p:spTree>
    <p:extLst>
      <p:ext uri="{BB962C8B-B14F-4D97-AF65-F5344CB8AC3E}">
        <p14:creationId xmlns:p14="http://schemas.microsoft.com/office/powerpoint/2010/main" val="261497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Il y a beaucoup de balles dans l'ensemble du compact, mais celles-ci sont essentielles</a:t>
            </a:r>
            <a:endParaRPr lang="en-US" dirty="0"/>
          </a:p>
        </p:txBody>
      </p:sp>
      <p:sp>
        <p:nvSpPr>
          <p:cNvPr id="4" name="Slide Number Placeholder 3"/>
          <p:cNvSpPr>
            <a:spLocks noGrp="1"/>
          </p:cNvSpPr>
          <p:nvPr>
            <p:ph type="sldNum" sz="quarter" idx="5"/>
          </p:nvPr>
        </p:nvSpPr>
        <p:spPr/>
        <p:txBody>
          <a:bodyPr/>
          <a:lstStyle/>
          <a:p>
            <a:fld id="{A3EA65BA-AA1F-F242-8F55-701A35732D4B}" type="slidenum">
              <a:rPr lang="en-US" smtClean="0"/>
              <a:t>5</a:t>
            </a:fld>
            <a:endParaRPr lang="en-US"/>
          </a:p>
        </p:txBody>
      </p:sp>
    </p:spTree>
    <p:extLst>
      <p:ext uri="{BB962C8B-B14F-4D97-AF65-F5344CB8AC3E}">
        <p14:creationId xmlns:p14="http://schemas.microsoft.com/office/powerpoint/2010/main" val="1983273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A65BA-AA1F-F242-8F55-701A35732D4B}" type="slidenum">
              <a:rPr lang="en-US" smtClean="0"/>
              <a:t>6</a:t>
            </a:fld>
            <a:endParaRPr lang="en-US"/>
          </a:p>
        </p:txBody>
      </p:sp>
    </p:spTree>
    <p:extLst>
      <p:ext uri="{BB962C8B-B14F-4D97-AF65-F5344CB8AC3E}">
        <p14:creationId xmlns:p14="http://schemas.microsoft.com/office/powerpoint/2010/main" val="2737754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Portée 1 : Seuls HQ, la Colombie, le Salvador, Haïti, le Honduras, le Guatemala et le Venezuela achètent du carburant.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Portée 2 : Les cinq principaux consommateurs sont le siège social, la Colombie, le Salvador, Haïti et le Honduras.</a:t>
            </a:r>
            <a:endParaRPr lang="en-US" dirty="0"/>
          </a:p>
        </p:txBody>
      </p:sp>
      <p:sp>
        <p:nvSpPr>
          <p:cNvPr id="4" name="Slide Number Placeholder 3"/>
          <p:cNvSpPr>
            <a:spLocks noGrp="1"/>
          </p:cNvSpPr>
          <p:nvPr>
            <p:ph type="sldNum" sz="quarter" idx="5"/>
          </p:nvPr>
        </p:nvSpPr>
        <p:spPr/>
        <p:txBody>
          <a:bodyPr/>
          <a:lstStyle/>
          <a:p>
            <a:fld id="{A3EA65BA-AA1F-F242-8F55-701A35732D4B}" type="slidenum">
              <a:rPr lang="en-US" smtClean="0"/>
              <a:t>7</a:t>
            </a:fld>
            <a:endParaRPr lang="en-US"/>
          </a:p>
        </p:txBody>
      </p:sp>
    </p:spTree>
    <p:extLst>
      <p:ext uri="{BB962C8B-B14F-4D97-AF65-F5344CB8AC3E}">
        <p14:creationId xmlns:p14="http://schemas.microsoft.com/office/powerpoint/2010/main" val="4234261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Notre mesure est en tonnes métriques d'équivalent CO2.</a:t>
            </a:r>
          </a:p>
          <a:p>
            <a:r>
              <a:rPr lang="fr-FR" dirty="0"/>
              <a:t>Le monde émet 36.400.000.000 de tonnes métriques de CO2 par an. La PADF contribue à 0,0003% des émissions mondiales.</a:t>
            </a:r>
            <a:endParaRPr lang="en-US" dirty="0"/>
          </a:p>
        </p:txBody>
      </p:sp>
      <p:sp>
        <p:nvSpPr>
          <p:cNvPr id="4" name="Slide Number Placeholder 3"/>
          <p:cNvSpPr>
            <a:spLocks noGrp="1"/>
          </p:cNvSpPr>
          <p:nvPr>
            <p:ph type="sldNum" sz="quarter" idx="5"/>
          </p:nvPr>
        </p:nvSpPr>
        <p:spPr/>
        <p:txBody>
          <a:bodyPr/>
          <a:lstStyle/>
          <a:p>
            <a:fld id="{A3EA65BA-AA1F-F242-8F55-701A35732D4B}" type="slidenum">
              <a:rPr lang="en-US" smtClean="0"/>
              <a:t>8</a:t>
            </a:fld>
            <a:endParaRPr lang="en-US"/>
          </a:p>
        </p:txBody>
      </p:sp>
    </p:spTree>
    <p:extLst>
      <p:ext uri="{BB962C8B-B14F-4D97-AF65-F5344CB8AC3E}">
        <p14:creationId xmlns:p14="http://schemas.microsoft.com/office/powerpoint/2010/main" val="1003474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QG est élevé en raison d'une des limitations, à savoir que nous avons dû mettre beaucoup de vols dans le QG.</a:t>
            </a:r>
            <a:endParaRPr lang="en-US" dirty="0"/>
          </a:p>
        </p:txBody>
      </p:sp>
      <p:sp>
        <p:nvSpPr>
          <p:cNvPr id="4" name="Slide Number Placeholder 3"/>
          <p:cNvSpPr>
            <a:spLocks noGrp="1"/>
          </p:cNvSpPr>
          <p:nvPr>
            <p:ph type="sldNum" sz="quarter" idx="5"/>
          </p:nvPr>
        </p:nvSpPr>
        <p:spPr/>
        <p:txBody>
          <a:bodyPr/>
          <a:lstStyle/>
          <a:p>
            <a:fld id="{A3EA65BA-AA1F-F242-8F55-701A35732D4B}" type="slidenum">
              <a:rPr lang="en-US" smtClean="0"/>
              <a:t>9</a:t>
            </a:fld>
            <a:endParaRPr lang="en-US"/>
          </a:p>
        </p:txBody>
      </p:sp>
    </p:spTree>
    <p:extLst>
      <p:ext uri="{BB962C8B-B14F-4D97-AF65-F5344CB8AC3E}">
        <p14:creationId xmlns:p14="http://schemas.microsoft.com/office/powerpoint/2010/main" val="3757077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Même si le Honduras et Sainte-Lucie sont plus élevés que le siège en ce qui concerne les émissions par membre du personnel, c'est parce qu'ils ne comptent que 3 et 1 membre du personnel respectivement.</a:t>
            </a:r>
            <a:endParaRPr lang="en-US" dirty="0"/>
          </a:p>
        </p:txBody>
      </p:sp>
      <p:sp>
        <p:nvSpPr>
          <p:cNvPr id="4" name="Slide Number Placeholder 3"/>
          <p:cNvSpPr>
            <a:spLocks noGrp="1"/>
          </p:cNvSpPr>
          <p:nvPr>
            <p:ph type="sldNum" sz="quarter" idx="5"/>
          </p:nvPr>
        </p:nvSpPr>
        <p:spPr/>
        <p:txBody>
          <a:bodyPr/>
          <a:lstStyle/>
          <a:p>
            <a:fld id="{A3EA65BA-AA1F-F242-8F55-701A35732D4B}" type="slidenum">
              <a:rPr lang="en-US" smtClean="0"/>
              <a:t>10</a:t>
            </a:fld>
            <a:endParaRPr lang="en-US"/>
          </a:p>
        </p:txBody>
      </p:sp>
    </p:spTree>
    <p:extLst>
      <p:ext uri="{BB962C8B-B14F-4D97-AF65-F5344CB8AC3E}">
        <p14:creationId xmlns:p14="http://schemas.microsoft.com/office/powerpoint/2010/main" val="2492254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Ces organisations ont demandé que ces données de base restent confidentielles, car elles ne sont pas encore publiées.</a:t>
            </a:r>
            <a:endParaRPr lang="en-US" dirty="0"/>
          </a:p>
        </p:txBody>
      </p:sp>
      <p:sp>
        <p:nvSpPr>
          <p:cNvPr id="4" name="Slide Number Placeholder 3"/>
          <p:cNvSpPr>
            <a:spLocks noGrp="1"/>
          </p:cNvSpPr>
          <p:nvPr>
            <p:ph type="sldNum" sz="quarter" idx="5"/>
          </p:nvPr>
        </p:nvSpPr>
        <p:spPr/>
        <p:txBody>
          <a:bodyPr/>
          <a:lstStyle/>
          <a:p>
            <a:fld id="{A3EA65BA-AA1F-F242-8F55-701A35732D4B}" type="slidenum">
              <a:rPr lang="en-US" smtClean="0"/>
              <a:t>11</a:t>
            </a:fld>
            <a:endParaRPr lang="en-US"/>
          </a:p>
        </p:txBody>
      </p:sp>
    </p:spTree>
    <p:extLst>
      <p:ext uri="{BB962C8B-B14F-4D97-AF65-F5344CB8AC3E}">
        <p14:creationId xmlns:p14="http://schemas.microsoft.com/office/powerpoint/2010/main" val="3175573846"/>
      </p:ext>
    </p:extLst>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media/image3.png" Type="http://schemas.openxmlformats.org/officeDocument/2006/relationships/image" Id="rId3"></Relationship><Relationship Target="../media/image2.jpeg" Type="http://schemas.openxmlformats.org/officeDocument/2006/relationships/image" Id="rId2"></Relationship><Relationship Target="../slideMasters/slideMaster1.xml" Type="http://schemas.openxmlformats.org/officeDocument/2006/relationships/slideMaster" Id="rId1"></Relationship><Relationship Target="../media/image4.gif" Type="http://schemas.openxmlformats.org/officeDocument/2006/relationships/image" Id="rId4"></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media/image5.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Mode="External" Target="http://www.padf.smugmug.com/" Type="http://schemas.openxmlformats.org/officeDocument/2006/relationships/hyperlink" Id="rId2"></Relationship><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ADF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3A7D7-DCB5-BA43-9827-24712B77699C}"/>
              </a:ext>
            </a:extLst>
          </p:cNvPr>
          <p:cNvSpPr>
            <a:spLocks noGrp="1"/>
          </p:cNvSpPr>
          <p:nvPr>
            <p:ph type="ctrTitle" hasCustomPrompt="1"/>
          </p:nvPr>
        </p:nvSpPr>
        <p:spPr>
          <a:xfrm>
            <a:off x="691378" y="1041399"/>
            <a:ext cx="3833813" cy="2387600"/>
          </a:xfrm>
          <a:prstGeom prst="rect">
            <a:avLst/>
          </a:prstGeom>
        </p:spPr>
        <p:txBody>
          <a:bodyPr anchor="b"/>
          <a:lstStyle>
            <a:lvl1pPr algn="ctr">
              <a:defRPr sz="4400"/>
            </a:lvl1pPr>
          </a:lstStyle>
          <a:p>
            <a:r>
              <a:rPr lang="en-US"/>
              <a:t>Title goes here</a:t>
            </a:r>
          </a:p>
        </p:txBody>
      </p:sp>
    </p:spTree>
    <p:extLst>
      <p:ext uri="{BB962C8B-B14F-4D97-AF65-F5344CB8AC3E}">
        <p14:creationId xmlns:p14="http://schemas.microsoft.com/office/powerpoint/2010/main" val="331699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ADF &amp; OAS">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39EEA9-3188-3B4C-99F1-641C97D0882C}"/>
              </a:ext>
            </a:extLst>
          </p:cNvPr>
          <p:cNvCxnSpPr>
            <a:cxnSpLocks/>
          </p:cNvCxnSpPr>
          <p:nvPr userDrawn="1"/>
        </p:nvCxnSpPr>
        <p:spPr>
          <a:xfrm flipV="1">
            <a:off x="1676456" y="3428999"/>
            <a:ext cx="1814395" cy="1"/>
          </a:xfrm>
          <a:prstGeom prst="line">
            <a:avLst/>
          </a:prstGeom>
          <a:ln w="19050">
            <a:solidFill>
              <a:srgbClr val="69CDC8"/>
            </a:solidFill>
          </a:ln>
        </p:spPr>
        <p:style>
          <a:lnRef idx="1">
            <a:schemeClr val="accent1"/>
          </a:lnRef>
          <a:fillRef idx="0">
            <a:schemeClr val="accent1"/>
          </a:fillRef>
          <a:effectRef idx="0">
            <a:schemeClr val="accent1"/>
          </a:effectRef>
          <a:fontRef idx="minor">
            <a:schemeClr val="tx1"/>
          </a:fontRef>
        </p:style>
      </p:cxnSp>
      <p:pic>
        <p:nvPicPr>
          <p:cNvPr id="13" name="Picture 12" descr="A person standing on top of a hill  Description automatically generated">
            <a:extLst>
              <a:ext uri="{FF2B5EF4-FFF2-40B4-BE49-F238E27FC236}">
                <a16:creationId xmlns:a16="http://schemas.microsoft.com/office/drawing/2014/main" id="{D9D4DB1F-F551-8D48-8EA7-9F595463FC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300" t="-10930" r="21470" b="1"/>
          <a:stretch/>
        </p:blipFill>
        <p:spPr>
          <a:xfrm>
            <a:off x="5216577" y="-749508"/>
            <a:ext cx="6975423" cy="7607508"/>
          </a:xfrm>
          <a:prstGeom prst="rect">
            <a:avLst/>
          </a:prstGeom>
        </p:spPr>
      </p:pic>
      <p:sp>
        <p:nvSpPr>
          <p:cNvPr id="14" name="TextBox 13">
            <a:extLst>
              <a:ext uri="{FF2B5EF4-FFF2-40B4-BE49-F238E27FC236}">
                <a16:creationId xmlns:a16="http://schemas.microsoft.com/office/drawing/2014/main" id="{70F33A56-918F-EF48-8CA4-BBEC3D8D5682}"/>
              </a:ext>
            </a:extLst>
          </p:cNvPr>
          <p:cNvSpPr txBox="1"/>
          <p:nvPr userDrawn="1"/>
        </p:nvSpPr>
        <p:spPr>
          <a:xfrm>
            <a:off x="69701" y="4550898"/>
            <a:ext cx="5077169" cy="830997"/>
          </a:xfrm>
          <a:prstGeom prst="rect">
            <a:avLst/>
          </a:prstGeom>
          <a:noFill/>
        </p:spPr>
        <p:txBody>
          <a:bodyPr wrap="square" rtlCol="0">
            <a:spAutoFit/>
          </a:bodyPr>
          <a:lstStyle/>
          <a:p>
            <a:pPr algn="ctr"/>
            <a:r>
              <a:rPr lang="en-US" sz="2400" b="1">
                <a:solidFill>
                  <a:srgbClr val="468ABD"/>
                </a:solidFill>
                <a:latin typeface="Tahoma" panose="020B0604030504040204" pitchFamily="34" charset="0"/>
                <a:ea typeface="Tahoma" panose="020B0604030504040204" pitchFamily="34" charset="0"/>
                <a:cs typeface="Tahoma" panose="020B0604030504040204" pitchFamily="34" charset="0"/>
              </a:rPr>
              <a:t>Pan American</a:t>
            </a:r>
          </a:p>
          <a:p>
            <a:pPr algn="ctr"/>
            <a:r>
              <a:rPr lang="en-US" sz="2400" b="1">
                <a:solidFill>
                  <a:srgbClr val="468ABD"/>
                </a:solidFill>
                <a:latin typeface="Tahoma" panose="020B0604030504040204" pitchFamily="34" charset="0"/>
                <a:ea typeface="Tahoma" panose="020B0604030504040204" pitchFamily="34" charset="0"/>
                <a:cs typeface="Tahoma" panose="020B0604030504040204" pitchFamily="34" charset="0"/>
              </a:rPr>
              <a:t>Development Foundation</a:t>
            </a:r>
          </a:p>
        </p:txBody>
      </p:sp>
      <p:sp>
        <p:nvSpPr>
          <p:cNvPr id="15" name="TextBox 14">
            <a:extLst>
              <a:ext uri="{FF2B5EF4-FFF2-40B4-BE49-F238E27FC236}">
                <a16:creationId xmlns:a16="http://schemas.microsoft.com/office/drawing/2014/main" id="{714CFD13-2DD9-6A45-B8A5-B5F0291BCD12}"/>
              </a:ext>
            </a:extLst>
          </p:cNvPr>
          <p:cNvSpPr txBox="1"/>
          <p:nvPr userDrawn="1"/>
        </p:nvSpPr>
        <p:spPr>
          <a:xfrm>
            <a:off x="103629" y="5413129"/>
            <a:ext cx="5009314" cy="400110"/>
          </a:xfrm>
          <a:prstGeom prst="rect">
            <a:avLst/>
          </a:prstGeom>
          <a:noFill/>
        </p:spPr>
        <p:txBody>
          <a:bodyPr wrap="square" rtlCol="0">
            <a:spAutoFit/>
          </a:bodyPr>
          <a:lstStyle/>
          <a:p>
            <a:pPr algn="ctr"/>
            <a:r>
              <a:rPr lang="en-US" sz="20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 hemisphere of opportunity. </a:t>
            </a:r>
            <a:r>
              <a:rPr lang="en-US" sz="2000" i="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For all.</a:t>
            </a:r>
          </a:p>
        </p:txBody>
      </p:sp>
      <p:pic>
        <p:nvPicPr>
          <p:cNvPr id="8" name="Picture 7" descr="Logo  Description automatically generated">
            <a:extLst>
              <a:ext uri="{FF2B5EF4-FFF2-40B4-BE49-F238E27FC236}">
                <a16:creationId xmlns:a16="http://schemas.microsoft.com/office/drawing/2014/main" id="{72C0B153-DCC9-DA4B-97B2-3C1664CE732A}"/>
              </a:ext>
            </a:extLst>
          </p:cNvPr>
          <p:cNvPicPr>
            <a:picLocks noChangeAspect="1"/>
          </p:cNvPicPr>
          <p:nvPr userDrawn="1"/>
        </p:nvPicPr>
        <p:blipFill>
          <a:blip r:embed="rId3"/>
          <a:stretch>
            <a:fillRect/>
          </a:stretch>
        </p:blipFill>
        <p:spPr>
          <a:xfrm>
            <a:off x="506393" y="6007757"/>
            <a:ext cx="1780695" cy="607672"/>
          </a:xfrm>
          <a:prstGeom prst="rect">
            <a:avLst/>
          </a:prstGeom>
        </p:spPr>
      </p:pic>
      <p:pic>
        <p:nvPicPr>
          <p:cNvPr id="9" name="Picture 6">
            <a:extLst>
              <a:ext uri="{FF2B5EF4-FFF2-40B4-BE49-F238E27FC236}">
                <a16:creationId xmlns:a16="http://schemas.microsoft.com/office/drawing/2014/main" id="{1D8CCEA6-3486-AE43-9FBD-25B72C39763D}"/>
              </a:ext>
            </a:extLst>
          </p:cNvPr>
          <p:cNvPicPr>
            <a:picLocks noChangeAspect="1"/>
          </p:cNvPicPr>
          <p:nvPr userDrawn="1"/>
        </p:nvPicPr>
        <p:blipFill>
          <a:blip r:embed="rId4"/>
          <a:stretch>
            <a:fillRect/>
          </a:stretch>
        </p:blipFill>
        <p:spPr>
          <a:xfrm>
            <a:off x="2517230" y="5975617"/>
            <a:ext cx="2454162" cy="641472"/>
          </a:xfrm>
          <a:prstGeom prst="rect">
            <a:avLst/>
          </a:prstGeom>
        </p:spPr>
      </p:pic>
      <p:sp>
        <p:nvSpPr>
          <p:cNvPr id="10" name="Title 1">
            <a:extLst>
              <a:ext uri="{FF2B5EF4-FFF2-40B4-BE49-F238E27FC236}">
                <a16:creationId xmlns:a16="http://schemas.microsoft.com/office/drawing/2014/main" id="{0F5540EA-7F32-9F46-A883-99DA5EB9DFCD}"/>
              </a:ext>
            </a:extLst>
          </p:cNvPr>
          <p:cNvSpPr>
            <a:spLocks noGrp="1"/>
          </p:cNvSpPr>
          <p:nvPr>
            <p:ph type="ctrTitle" hasCustomPrompt="1"/>
          </p:nvPr>
        </p:nvSpPr>
        <p:spPr>
          <a:xfrm>
            <a:off x="691378" y="1041399"/>
            <a:ext cx="3833813" cy="2387600"/>
          </a:xfrm>
          <a:prstGeom prst="rect">
            <a:avLst/>
          </a:prstGeom>
        </p:spPr>
        <p:txBody>
          <a:bodyPr anchor="b"/>
          <a:lstStyle>
            <a:lvl1pPr algn="ctr">
              <a:defRPr sz="4400"/>
            </a:lvl1pPr>
          </a:lstStyle>
          <a:p>
            <a:r>
              <a:rPr lang="en-US"/>
              <a:t>Title goes here</a:t>
            </a:r>
          </a:p>
        </p:txBody>
      </p:sp>
    </p:spTree>
    <p:extLst>
      <p:ext uri="{BB962C8B-B14F-4D97-AF65-F5344CB8AC3E}">
        <p14:creationId xmlns:p14="http://schemas.microsoft.com/office/powerpoint/2010/main" val="324869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DE59D38-97A6-9045-83EC-E82280BEC479}"/>
              </a:ext>
            </a:extLst>
          </p:cNvPr>
          <p:cNvSpPr>
            <a:spLocks noGrp="1"/>
          </p:cNvSpPr>
          <p:nvPr>
            <p:ph type="sldNum" sz="quarter" idx="10"/>
          </p:nvPr>
        </p:nvSpPr>
        <p:spPr/>
        <p:txBody>
          <a:bodyPr/>
          <a:lstStyle/>
          <a:p>
            <a:fld id="{7BD00F27-A81B-9246-AE66-C78B503A84CD}" type="slidenum">
              <a:rPr lang="en-US" smtClean="0"/>
              <a:pPr/>
              <a:t>‹#›</a:t>
            </a:fld>
            <a:endParaRPr lang="en-US" sz="2000"/>
          </a:p>
        </p:txBody>
      </p:sp>
    </p:spTree>
    <p:extLst>
      <p:ext uri="{BB962C8B-B14F-4D97-AF65-F5344CB8AC3E}">
        <p14:creationId xmlns:p14="http://schemas.microsoft.com/office/powerpoint/2010/main" val="1480004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pography">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7D19A20-B932-6548-95F9-AEB8E220C326}"/>
              </a:ext>
            </a:extLst>
          </p:cNvPr>
          <p:cNvSpPr>
            <a:spLocks noGrp="1"/>
          </p:cNvSpPr>
          <p:nvPr>
            <p:ph type="sldNum" sz="quarter" idx="12"/>
          </p:nvPr>
        </p:nvSpPr>
        <p:spPr/>
        <p:txBody>
          <a:bodyPr/>
          <a:lstStyle/>
          <a:p>
            <a:fld id="{7BD00F27-A81B-9246-AE66-C78B503A84CD}" type="slidenum">
              <a:rPr lang="en-US" smtClean="0"/>
              <a:t>‹#›</a:t>
            </a:fld>
            <a:endParaRPr lang="en-US"/>
          </a:p>
        </p:txBody>
      </p:sp>
      <p:sp>
        <p:nvSpPr>
          <p:cNvPr id="212" name="TextBox 211">
            <a:extLst>
              <a:ext uri="{FF2B5EF4-FFF2-40B4-BE49-F238E27FC236}">
                <a16:creationId xmlns:a16="http://schemas.microsoft.com/office/drawing/2014/main" id="{316682B4-8BB1-FA4D-8506-8E0E244CAD8D}"/>
              </a:ext>
            </a:extLst>
          </p:cNvPr>
          <p:cNvSpPr txBox="1"/>
          <p:nvPr userDrawn="1"/>
        </p:nvSpPr>
        <p:spPr>
          <a:xfrm>
            <a:off x="459248" y="349611"/>
            <a:ext cx="5803900" cy="769441"/>
          </a:xfrm>
          <a:prstGeom prst="rect">
            <a:avLst/>
          </a:prstGeom>
          <a:noFill/>
        </p:spPr>
        <p:txBody>
          <a:bodyPr wrap="square" rtlCol="0">
            <a:spAutoFit/>
          </a:bodyPr>
          <a:lstStyle/>
          <a:p>
            <a:r>
              <a:rPr lang="en-US" altLang="ko-KR" sz="4400" b="1">
                <a:solidFill>
                  <a:srgbClr val="00000D"/>
                </a:solidFill>
                <a:latin typeface="Tahoma" panose="020B0604030504040204" pitchFamily="34" charset="0"/>
                <a:ea typeface="Tahoma" panose="020B0604030504040204" pitchFamily="34" charset="0"/>
                <a:cs typeface="Tahoma" panose="020B0604030504040204" pitchFamily="34" charset="0"/>
              </a:rPr>
              <a:t>Typography</a:t>
            </a:r>
            <a:endParaRPr lang="ko-KR" altLang="en-US" sz="4400" b="1">
              <a:solidFill>
                <a:srgbClr val="00000D"/>
              </a:solidFill>
              <a:latin typeface="Tahoma" panose="020B0604030504040204" pitchFamily="34" charset="0"/>
              <a:cs typeface="Tahoma" panose="020B0604030504040204" pitchFamily="34" charset="0"/>
            </a:endParaRPr>
          </a:p>
        </p:txBody>
      </p:sp>
      <p:cxnSp>
        <p:nvCxnSpPr>
          <p:cNvPr id="213" name="Straight Connector 212">
            <a:extLst>
              <a:ext uri="{FF2B5EF4-FFF2-40B4-BE49-F238E27FC236}">
                <a16:creationId xmlns:a16="http://schemas.microsoft.com/office/drawing/2014/main" id="{E83E7715-7097-8E44-B06D-7F5B982E671C}"/>
              </a:ext>
            </a:extLst>
          </p:cNvPr>
          <p:cNvCxnSpPr>
            <a:cxnSpLocks/>
          </p:cNvCxnSpPr>
          <p:nvPr userDrawn="1"/>
        </p:nvCxnSpPr>
        <p:spPr>
          <a:xfrm flipV="1">
            <a:off x="459248" y="1311667"/>
            <a:ext cx="1814395" cy="1"/>
          </a:xfrm>
          <a:prstGeom prst="line">
            <a:avLst/>
          </a:prstGeom>
          <a:ln w="19050">
            <a:solidFill>
              <a:srgbClr val="69CDC8"/>
            </a:solidFill>
          </a:ln>
        </p:spPr>
        <p:style>
          <a:lnRef idx="1">
            <a:schemeClr val="accent1"/>
          </a:lnRef>
          <a:fillRef idx="0">
            <a:schemeClr val="accent1"/>
          </a:fillRef>
          <a:effectRef idx="0">
            <a:schemeClr val="accent1"/>
          </a:effectRef>
          <a:fontRef idx="minor">
            <a:schemeClr val="tx1"/>
          </a:fontRef>
        </p:style>
      </p:cxnSp>
      <p:graphicFrame>
        <p:nvGraphicFramePr>
          <p:cNvPr id="214" name="Table 9">
            <a:extLst>
              <a:ext uri="{FF2B5EF4-FFF2-40B4-BE49-F238E27FC236}">
                <a16:creationId xmlns:a16="http://schemas.microsoft.com/office/drawing/2014/main" id="{22954F74-46A8-1A4A-9616-C22E9413136A}"/>
              </a:ext>
            </a:extLst>
          </p:cNvPr>
          <p:cNvGraphicFramePr>
            <a:graphicFrameLocks noGrp="1"/>
          </p:cNvGraphicFramePr>
          <p:nvPr userDrawn="1">
            <p:extLst>
              <p:ext uri="{D42A27DB-BD31-4B8C-83A1-F6EECF244321}">
                <p14:modId xmlns:p14="http://schemas.microsoft.com/office/powerpoint/2010/main" val="7506376"/>
              </p:ext>
            </p:extLst>
          </p:nvPr>
        </p:nvGraphicFramePr>
        <p:xfrm>
          <a:off x="459521" y="1494009"/>
          <a:ext cx="11361450" cy="3840480"/>
        </p:xfrm>
        <a:graphic>
          <a:graphicData uri="http://schemas.openxmlformats.org/drawingml/2006/table">
            <a:tbl>
              <a:tblPr firstRow="1" bandRow="1">
                <a:tableStyleId>{5C22544A-7EE6-4342-B048-85BDC9FD1C3A}</a:tableStyleId>
              </a:tblPr>
              <a:tblGrid>
                <a:gridCol w="2763364">
                  <a:extLst>
                    <a:ext uri="{9D8B030D-6E8A-4147-A177-3AD203B41FA5}">
                      <a16:colId xmlns:a16="http://schemas.microsoft.com/office/drawing/2014/main" val="625448546"/>
                    </a:ext>
                  </a:extLst>
                </a:gridCol>
                <a:gridCol w="3717561">
                  <a:extLst>
                    <a:ext uri="{9D8B030D-6E8A-4147-A177-3AD203B41FA5}">
                      <a16:colId xmlns:a16="http://schemas.microsoft.com/office/drawing/2014/main" val="4147162283"/>
                    </a:ext>
                  </a:extLst>
                </a:gridCol>
                <a:gridCol w="1394085">
                  <a:extLst>
                    <a:ext uri="{9D8B030D-6E8A-4147-A177-3AD203B41FA5}">
                      <a16:colId xmlns:a16="http://schemas.microsoft.com/office/drawing/2014/main" val="290350953"/>
                    </a:ext>
                  </a:extLst>
                </a:gridCol>
                <a:gridCol w="2173574">
                  <a:extLst>
                    <a:ext uri="{9D8B030D-6E8A-4147-A177-3AD203B41FA5}">
                      <a16:colId xmlns:a16="http://schemas.microsoft.com/office/drawing/2014/main" val="3136937058"/>
                    </a:ext>
                  </a:extLst>
                </a:gridCol>
                <a:gridCol w="1312866">
                  <a:extLst>
                    <a:ext uri="{9D8B030D-6E8A-4147-A177-3AD203B41FA5}">
                      <a16:colId xmlns:a16="http://schemas.microsoft.com/office/drawing/2014/main" val="1371526071"/>
                    </a:ext>
                  </a:extLst>
                </a:gridCol>
              </a:tblGrid>
              <a:tr h="370840">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Size &amp; Font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Emphasis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9473801"/>
                  </a:ext>
                </a:extLst>
              </a:tr>
              <a:tr h="370840">
                <a:tc>
                  <a:txBody>
                    <a:bodyPr/>
                    <a:lstStyle/>
                    <a:p>
                      <a:r>
                        <a:rPr lang="en-US" sz="4400" b="1" i="0">
                          <a:solidFill>
                            <a:schemeClr val="tx1"/>
                          </a:solidFill>
                          <a:latin typeface="Tahoma" panose="020B0604030504040204" pitchFamily="34" charset="0"/>
                          <a:ea typeface="Tahoma" panose="020B0604030504040204" pitchFamily="34" charset="0"/>
                          <a:cs typeface="Tahoma" panose="020B0604030504040204" pitchFamily="34" charset="0"/>
                        </a:rPr>
                        <a:t>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44pt Tahoma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Black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Slide title/PPT 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Bold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5129674"/>
                  </a:ext>
                </a:extLst>
              </a:tr>
              <a:tr h="370840">
                <a:tc>
                  <a:txBody>
                    <a:bodyPr/>
                    <a:lstStyle/>
                    <a:p>
                      <a:r>
                        <a:rPr lang="en-US" sz="2400" b="1" i="0">
                          <a:solidFill>
                            <a:srgbClr val="468ABD"/>
                          </a:solidFill>
                          <a:latin typeface="Tahoma" panose="020B0604030504040204" pitchFamily="34" charset="0"/>
                          <a:ea typeface="Tahoma" panose="020B0604030504040204" pitchFamily="34" charset="0"/>
                          <a:cs typeface="Tahoma" panose="020B0604030504040204" pitchFamily="34" charset="0"/>
                        </a:rPr>
                        <a:t>Pan American Development Foundation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24pt Tahoma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PADF blue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Cover slide font for PADF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Bold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3740304"/>
                  </a:ext>
                </a:extLst>
              </a:tr>
              <a:tr h="370840">
                <a:tc>
                  <a:txBody>
                    <a:bodyPr/>
                    <a:lstStyle/>
                    <a:p>
                      <a:r>
                        <a:rPr lang="en-US" sz="2000" b="1" i="0">
                          <a:solidFill>
                            <a:schemeClr val="tx1"/>
                          </a:solidFill>
                          <a:latin typeface="Tahoma" panose="020B0604030504040204" pitchFamily="34" charset="0"/>
                          <a:ea typeface="Tahoma" panose="020B0604030504040204" pitchFamily="34" charset="0"/>
                          <a:cs typeface="Tahoma" panose="020B0604030504040204" pitchFamily="34" charset="0"/>
                        </a:rPr>
                        <a:t>Subtitle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20pt Tahoma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Black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Subtitle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Bold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1577976"/>
                  </a:ext>
                </a:extLst>
              </a:tr>
              <a:tr h="370840">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20pt Tahoma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Black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Body 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0038247"/>
                  </a:ext>
                </a:extLst>
              </a:tr>
              <a:tr h="370840">
                <a:tc>
                  <a:txBody>
                    <a:bodyPr/>
                    <a:lstStyle/>
                    <a:p>
                      <a:r>
                        <a:rPr lang="en-US" sz="2800" b="1" i="0">
                          <a:solidFill>
                            <a:srgbClr val="69CDC8"/>
                          </a:solidFill>
                          <a:latin typeface="Tahoma" panose="020B0604030504040204" pitchFamily="34" charset="0"/>
                          <a:ea typeface="Tahoma" panose="020B0604030504040204" pitchFamily="34" charset="0"/>
                          <a:cs typeface="Tahoma" panose="020B0604030504040204" pitchFamily="34" charset="0"/>
                        </a:rPr>
                        <a:t>Quote 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28pt Tahoma</a:t>
                      </a:r>
                    </a:p>
                    <a:p>
                      <a:endParaRPr lang="en-US" sz="2000" b="0" i="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Turquoise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Quote 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i="0">
                          <a:solidFill>
                            <a:schemeClr val="tx1"/>
                          </a:solidFill>
                          <a:latin typeface="Tahoma" panose="020B0604030504040204" pitchFamily="34" charset="0"/>
                          <a:ea typeface="Tahoma" panose="020B0604030504040204" pitchFamily="34" charset="0"/>
                          <a:cs typeface="Tahoma" panose="020B0604030504040204" pitchFamily="34" charset="0"/>
                        </a:rPr>
                        <a:t>Bold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616185"/>
                  </a:ext>
                </a:extLst>
              </a:tr>
            </a:tbl>
          </a:graphicData>
        </a:graphic>
      </p:graphicFrame>
    </p:spTree>
    <p:extLst>
      <p:ext uri="{BB962C8B-B14F-4D97-AF65-F5344CB8AC3E}">
        <p14:creationId xmlns:p14="http://schemas.microsoft.com/office/powerpoint/2010/main" val="341059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r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7D19A20-B932-6548-95F9-AEB8E220C326}"/>
              </a:ext>
            </a:extLst>
          </p:cNvPr>
          <p:cNvSpPr>
            <a:spLocks noGrp="1"/>
          </p:cNvSpPr>
          <p:nvPr>
            <p:ph type="sldNum" sz="quarter" idx="12"/>
          </p:nvPr>
        </p:nvSpPr>
        <p:spPr/>
        <p:txBody>
          <a:bodyPr/>
          <a:lstStyle/>
          <a:p>
            <a:fld id="{7BD00F27-A81B-9246-AE66-C78B503A84CD}" type="slidenum">
              <a:rPr lang="en-US" smtClean="0"/>
              <a:t>‹#›</a:t>
            </a:fld>
            <a:endParaRPr lang="en-US"/>
          </a:p>
        </p:txBody>
      </p:sp>
      <p:sp>
        <p:nvSpPr>
          <p:cNvPr id="212" name="TextBox 211">
            <a:extLst>
              <a:ext uri="{FF2B5EF4-FFF2-40B4-BE49-F238E27FC236}">
                <a16:creationId xmlns:a16="http://schemas.microsoft.com/office/drawing/2014/main" id="{E8CE8C88-416D-3549-825A-B501FF12D643}"/>
              </a:ext>
            </a:extLst>
          </p:cNvPr>
          <p:cNvSpPr txBox="1"/>
          <p:nvPr userDrawn="1"/>
        </p:nvSpPr>
        <p:spPr>
          <a:xfrm>
            <a:off x="352610" y="365735"/>
            <a:ext cx="5803900" cy="769441"/>
          </a:xfrm>
          <a:prstGeom prst="rect">
            <a:avLst/>
          </a:prstGeom>
          <a:noFill/>
        </p:spPr>
        <p:txBody>
          <a:bodyPr wrap="square" rtlCol="0">
            <a:spAutoFit/>
          </a:bodyPr>
          <a:lstStyle/>
          <a:p>
            <a:r>
              <a:rPr lang="en-US" altLang="ko-KR" sz="4400" b="1">
                <a:solidFill>
                  <a:srgbClr val="00000D"/>
                </a:solidFill>
                <a:latin typeface="Tahoma" panose="020B0604030504040204" pitchFamily="34" charset="0"/>
                <a:ea typeface="Tahoma" panose="020B0604030504040204" pitchFamily="34" charset="0"/>
                <a:cs typeface="Tahoma" panose="020B0604030504040204" pitchFamily="34" charset="0"/>
              </a:rPr>
              <a:t>Colors</a:t>
            </a:r>
            <a:endParaRPr lang="ko-KR" altLang="en-US" sz="4400" b="1">
              <a:solidFill>
                <a:srgbClr val="00000D"/>
              </a:solidFill>
              <a:latin typeface="Tahoma" panose="020B0604030504040204" pitchFamily="34" charset="0"/>
              <a:cs typeface="Tahoma" panose="020B0604030504040204" pitchFamily="34" charset="0"/>
            </a:endParaRPr>
          </a:p>
        </p:txBody>
      </p:sp>
      <p:cxnSp>
        <p:nvCxnSpPr>
          <p:cNvPr id="213" name="Straight Connector 212">
            <a:extLst>
              <a:ext uri="{FF2B5EF4-FFF2-40B4-BE49-F238E27FC236}">
                <a16:creationId xmlns:a16="http://schemas.microsoft.com/office/drawing/2014/main" id="{C1D1E850-1B07-B64C-A392-DA3B0C39CEF2}"/>
              </a:ext>
            </a:extLst>
          </p:cNvPr>
          <p:cNvCxnSpPr>
            <a:cxnSpLocks/>
          </p:cNvCxnSpPr>
          <p:nvPr userDrawn="1"/>
        </p:nvCxnSpPr>
        <p:spPr>
          <a:xfrm flipV="1">
            <a:off x="459248" y="1311667"/>
            <a:ext cx="1814395" cy="1"/>
          </a:xfrm>
          <a:prstGeom prst="line">
            <a:avLst/>
          </a:prstGeom>
          <a:ln w="19050">
            <a:solidFill>
              <a:srgbClr val="69CDC8"/>
            </a:solidFill>
          </a:ln>
        </p:spPr>
        <p:style>
          <a:lnRef idx="1">
            <a:schemeClr val="accent1"/>
          </a:lnRef>
          <a:fillRef idx="0">
            <a:schemeClr val="accent1"/>
          </a:fillRef>
          <a:effectRef idx="0">
            <a:schemeClr val="accent1"/>
          </a:effectRef>
          <a:fontRef idx="minor">
            <a:schemeClr val="tx1"/>
          </a:fontRef>
        </p:style>
      </p:cxnSp>
      <p:sp>
        <p:nvSpPr>
          <p:cNvPr id="214" name="Rectangle 213">
            <a:extLst>
              <a:ext uri="{FF2B5EF4-FFF2-40B4-BE49-F238E27FC236}">
                <a16:creationId xmlns:a16="http://schemas.microsoft.com/office/drawing/2014/main" id="{FC59576F-1052-A04B-9C32-186DC5885322}"/>
              </a:ext>
            </a:extLst>
          </p:cNvPr>
          <p:cNvSpPr/>
          <p:nvPr userDrawn="1"/>
        </p:nvSpPr>
        <p:spPr>
          <a:xfrm>
            <a:off x="7281025" y="4074034"/>
            <a:ext cx="2908092" cy="13490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D"/>
              </a:solidFill>
            </a:endParaRPr>
          </a:p>
        </p:txBody>
      </p:sp>
      <p:sp>
        <p:nvSpPr>
          <p:cNvPr id="215" name="Rectangle 214">
            <a:extLst>
              <a:ext uri="{FF2B5EF4-FFF2-40B4-BE49-F238E27FC236}">
                <a16:creationId xmlns:a16="http://schemas.microsoft.com/office/drawing/2014/main" id="{95C25D59-78DA-DE47-ADEC-1B7F622D92F6}"/>
              </a:ext>
            </a:extLst>
          </p:cNvPr>
          <p:cNvSpPr/>
          <p:nvPr userDrawn="1"/>
        </p:nvSpPr>
        <p:spPr>
          <a:xfrm>
            <a:off x="4810993" y="1567062"/>
            <a:ext cx="2908092" cy="1349042"/>
          </a:xfrm>
          <a:prstGeom prst="rect">
            <a:avLst/>
          </a:prstGeom>
          <a:solidFill>
            <a:srgbClr val="69C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CDC8"/>
              </a:solidFill>
            </a:endParaRPr>
          </a:p>
        </p:txBody>
      </p:sp>
      <p:sp>
        <p:nvSpPr>
          <p:cNvPr id="216" name="Rectangle 215">
            <a:extLst>
              <a:ext uri="{FF2B5EF4-FFF2-40B4-BE49-F238E27FC236}">
                <a16:creationId xmlns:a16="http://schemas.microsoft.com/office/drawing/2014/main" id="{F760D649-429C-D74F-818D-B28B2D75D78D}"/>
              </a:ext>
            </a:extLst>
          </p:cNvPr>
          <p:cNvSpPr/>
          <p:nvPr userDrawn="1"/>
        </p:nvSpPr>
        <p:spPr>
          <a:xfrm>
            <a:off x="8750061" y="1536157"/>
            <a:ext cx="2908092" cy="1349042"/>
          </a:xfrm>
          <a:prstGeom prst="rect">
            <a:avLst/>
          </a:prstGeom>
          <a:solidFill>
            <a:srgbClr val="E19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B88FDEB3-E783-3A4A-92E1-312AAD8B3D89}"/>
              </a:ext>
            </a:extLst>
          </p:cNvPr>
          <p:cNvSpPr txBox="1"/>
          <p:nvPr userDrawn="1"/>
        </p:nvSpPr>
        <p:spPr>
          <a:xfrm>
            <a:off x="7528362" y="4669026"/>
            <a:ext cx="2413417" cy="707886"/>
          </a:xfrm>
          <a:prstGeom prst="rect">
            <a:avLst/>
          </a:prstGeom>
          <a:noFill/>
        </p:spPr>
        <p:txBody>
          <a:bodyPr wrap="square" rtlCol="0">
            <a:spAutoFit/>
          </a:bodyPr>
          <a:lstStyle/>
          <a:p>
            <a:pPr algn="ctr"/>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Black</a:t>
            </a:r>
          </a:p>
          <a:p>
            <a:pPr algn="ctr"/>
            <a:r>
              <a:rPr lang="en-US" sz="2000">
                <a:solidFill>
                  <a:srgbClr val="FFFFFF"/>
                </a:solidFill>
                <a:latin typeface="Tahoma" panose="020B0604030504040204" pitchFamily="34" charset="0"/>
                <a:ea typeface="Tahoma" panose="020B0604030504040204" pitchFamily="34" charset="0"/>
                <a:cs typeface="Tahoma" panose="020B0604030504040204" pitchFamily="34" charset="0"/>
              </a:rPr>
              <a:t>#FFFFF</a:t>
            </a:r>
          </a:p>
        </p:txBody>
      </p:sp>
      <p:sp>
        <p:nvSpPr>
          <p:cNvPr id="218" name="TextBox 217">
            <a:extLst>
              <a:ext uri="{FF2B5EF4-FFF2-40B4-BE49-F238E27FC236}">
                <a16:creationId xmlns:a16="http://schemas.microsoft.com/office/drawing/2014/main" id="{B5749F7F-B745-FA4A-9D80-1D27DA05C33F}"/>
              </a:ext>
            </a:extLst>
          </p:cNvPr>
          <p:cNvSpPr txBox="1"/>
          <p:nvPr userDrawn="1"/>
        </p:nvSpPr>
        <p:spPr>
          <a:xfrm>
            <a:off x="5058330" y="2123563"/>
            <a:ext cx="2413417" cy="707886"/>
          </a:xfrm>
          <a:prstGeom prst="rect">
            <a:avLst/>
          </a:prstGeom>
          <a:noFill/>
        </p:spPr>
        <p:txBody>
          <a:bodyPr wrap="square" rtlCol="0">
            <a:spAutoFit/>
          </a:bodyPr>
          <a:lstStyle/>
          <a:p>
            <a:pPr algn="ctr"/>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Turquoise</a:t>
            </a:r>
          </a:p>
          <a:p>
            <a:pPr algn="ctr"/>
            <a:r>
              <a:rPr lang="en-US" sz="2000">
                <a:solidFill>
                  <a:srgbClr val="FFFFFF"/>
                </a:solidFill>
                <a:latin typeface="Tahoma" panose="020B0604030504040204" pitchFamily="34" charset="0"/>
                <a:ea typeface="Tahoma" panose="020B0604030504040204" pitchFamily="34" charset="0"/>
                <a:cs typeface="Tahoma" panose="020B0604030504040204" pitchFamily="34" charset="0"/>
              </a:rPr>
              <a:t>#69CDC8</a:t>
            </a:r>
          </a:p>
        </p:txBody>
      </p:sp>
      <p:sp>
        <p:nvSpPr>
          <p:cNvPr id="219" name="TextBox 218">
            <a:extLst>
              <a:ext uri="{FF2B5EF4-FFF2-40B4-BE49-F238E27FC236}">
                <a16:creationId xmlns:a16="http://schemas.microsoft.com/office/drawing/2014/main" id="{5E9BE20C-DB6E-A045-8341-33F7F38CF362}"/>
              </a:ext>
            </a:extLst>
          </p:cNvPr>
          <p:cNvSpPr txBox="1"/>
          <p:nvPr userDrawn="1"/>
        </p:nvSpPr>
        <p:spPr>
          <a:xfrm>
            <a:off x="8997398" y="2096493"/>
            <a:ext cx="2413417" cy="707886"/>
          </a:xfrm>
          <a:prstGeom prst="rect">
            <a:avLst/>
          </a:prstGeom>
          <a:noFill/>
        </p:spPr>
        <p:txBody>
          <a:bodyPr wrap="square" rtlCol="0">
            <a:spAutoFit/>
          </a:bodyPr>
          <a:lstStyle/>
          <a:p>
            <a:pPr algn="ctr"/>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Peach</a:t>
            </a:r>
          </a:p>
          <a:p>
            <a:pPr algn="ctr"/>
            <a:r>
              <a:rPr lang="en-US" sz="2000">
                <a:solidFill>
                  <a:srgbClr val="FFFFFF"/>
                </a:solidFill>
                <a:latin typeface="Tahoma" panose="020B0604030504040204" pitchFamily="34" charset="0"/>
                <a:ea typeface="Tahoma" panose="020B0604030504040204" pitchFamily="34" charset="0"/>
                <a:cs typeface="Tahoma" panose="020B0604030504040204" pitchFamily="34" charset="0"/>
              </a:rPr>
              <a:t>#E19269</a:t>
            </a:r>
          </a:p>
        </p:txBody>
      </p:sp>
      <p:sp>
        <p:nvSpPr>
          <p:cNvPr id="220" name="TextBox 219">
            <a:extLst>
              <a:ext uri="{FF2B5EF4-FFF2-40B4-BE49-F238E27FC236}">
                <a16:creationId xmlns:a16="http://schemas.microsoft.com/office/drawing/2014/main" id="{C2E3370A-8309-2347-A63B-F8FF8F82D810}"/>
              </a:ext>
            </a:extLst>
          </p:cNvPr>
          <p:cNvSpPr txBox="1"/>
          <p:nvPr userDrawn="1"/>
        </p:nvSpPr>
        <p:spPr>
          <a:xfrm>
            <a:off x="7046179" y="5595259"/>
            <a:ext cx="3482715" cy="400110"/>
          </a:xfrm>
          <a:prstGeom prst="rect">
            <a:avLst/>
          </a:prstGeom>
          <a:noFill/>
        </p:spPr>
        <p:txBody>
          <a:bodyPr wrap="square" rtlCol="0">
            <a:spAutoFit/>
          </a:bodyPr>
          <a:lstStyle/>
          <a:p>
            <a:pPr algn="ctr"/>
            <a:r>
              <a:rPr lang="en-US" sz="2000">
                <a:latin typeface="Tahoma" panose="020B0604030504040204" pitchFamily="34" charset="0"/>
                <a:ea typeface="Tahoma" panose="020B0604030504040204" pitchFamily="34" charset="0"/>
                <a:cs typeface="Tahoma" panose="020B0604030504040204" pitchFamily="34" charset="0"/>
              </a:rPr>
              <a:t>Used for title and body text.</a:t>
            </a:r>
          </a:p>
        </p:txBody>
      </p:sp>
      <p:sp>
        <p:nvSpPr>
          <p:cNvPr id="221" name="TextBox 220">
            <a:extLst>
              <a:ext uri="{FF2B5EF4-FFF2-40B4-BE49-F238E27FC236}">
                <a16:creationId xmlns:a16="http://schemas.microsoft.com/office/drawing/2014/main" id="{B7E58D6D-F578-4C47-8363-E9E03D21FB5C}"/>
              </a:ext>
            </a:extLst>
          </p:cNvPr>
          <p:cNvSpPr txBox="1"/>
          <p:nvPr userDrawn="1"/>
        </p:nvSpPr>
        <p:spPr>
          <a:xfrm>
            <a:off x="3780015" y="3106793"/>
            <a:ext cx="4970046" cy="707886"/>
          </a:xfrm>
          <a:prstGeom prst="rect">
            <a:avLst/>
          </a:prstGeom>
          <a:noFill/>
        </p:spPr>
        <p:txBody>
          <a:bodyPr wrap="square" rtlCol="0">
            <a:spAutoFit/>
          </a:bodyPr>
          <a:lstStyle/>
          <a:p>
            <a:pPr algn="ctr"/>
            <a:r>
              <a:rPr lang="en-US" sz="2000">
                <a:latin typeface="Tahoma" panose="020B0604030504040204" pitchFamily="34" charset="0"/>
                <a:ea typeface="Tahoma" panose="020B0604030504040204" pitchFamily="34" charset="0"/>
                <a:cs typeface="Tahoma" panose="020B0604030504040204" pitchFamily="34" charset="0"/>
              </a:rPr>
              <a:t>Used for accents, quote</a:t>
            </a:r>
          </a:p>
          <a:p>
            <a:pPr algn="ctr"/>
            <a:r>
              <a:rPr lang="en-US" sz="2000">
                <a:latin typeface="Tahoma" panose="020B0604030504040204" pitchFamily="34" charset="0"/>
                <a:ea typeface="Tahoma" panose="020B0604030504040204" pitchFamily="34" charset="0"/>
                <a:cs typeface="Tahoma" panose="020B0604030504040204" pitchFamily="34" charset="0"/>
              </a:rPr>
              <a:t>text, and icons.</a:t>
            </a:r>
          </a:p>
        </p:txBody>
      </p:sp>
      <p:sp>
        <p:nvSpPr>
          <p:cNvPr id="222" name="TextBox 221">
            <a:extLst>
              <a:ext uri="{FF2B5EF4-FFF2-40B4-BE49-F238E27FC236}">
                <a16:creationId xmlns:a16="http://schemas.microsoft.com/office/drawing/2014/main" id="{9F15EAB6-A629-6F42-A6B3-5C8153F7EBEB}"/>
              </a:ext>
            </a:extLst>
          </p:cNvPr>
          <p:cNvSpPr txBox="1"/>
          <p:nvPr userDrawn="1"/>
        </p:nvSpPr>
        <p:spPr>
          <a:xfrm>
            <a:off x="8462748" y="3093730"/>
            <a:ext cx="3482715" cy="400110"/>
          </a:xfrm>
          <a:prstGeom prst="rect">
            <a:avLst/>
          </a:prstGeom>
          <a:noFill/>
        </p:spPr>
        <p:txBody>
          <a:bodyPr wrap="square" rtlCol="0">
            <a:spAutoFit/>
          </a:bodyPr>
          <a:lstStyle/>
          <a:p>
            <a:pPr algn="ctr"/>
            <a:r>
              <a:rPr lang="en-US" sz="2000">
                <a:latin typeface="Tahoma" panose="020B0604030504040204" pitchFamily="34" charset="0"/>
                <a:ea typeface="Tahoma" panose="020B0604030504040204" pitchFamily="34" charset="0"/>
                <a:cs typeface="Tahoma" panose="020B0604030504040204" pitchFamily="34" charset="0"/>
              </a:rPr>
              <a:t>Used for accents and icons.</a:t>
            </a:r>
          </a:p>
        </p:txBody>
      </p:sp>
      <p:pic>
        <p:nvPicPr>
          <p:cNvPr id="223" name="Picture 222" descr="A large body of water  Description automatically generated">
            <a:extLst>
              <a:ext uri="{FF2B5EF4-FFF2-40B4-BE49-F238E27FC236}">
                <a16:creationId xmlns:a16="http://schemas.microsoft.com/office/drawing/2014/main" id="{2D576645-F83B-C446-A610-E09C48AA22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7064"/>
          <a:stretch/>
        </p:blipFill>
        <p:spPr>
          <a:xfrm>
            <a:off x="2748090" y="4034024"/>
            <a:ext cx="2908092" cy="1387772"/>
          </a:xfrm>
          <a:prstGeom prst="rect">
            <a:avLst/>
          </a:prstGeom>
        </p:spPr>
      </p:pic>
      <p:sp>
        <p:nvSpPr>
          <p:cNvPr id="224" name="Rectangle 223">
            <a:extLst>
              <a:ext uri="{FF2B5EF4-FFF2-40B4-BE49-F238E27FC236}">
                <a16:creationId xmlns:a16="http://schemas.microsoft.com/office/drawing/2014/main" id="{194718F5-5789-AC4E-8507-28D4E9C9BE33}"/>
              </a:ext>
            </a:extLst>
          </p:cNvPr>
          <p:cNvSpPr/>
          <p:nvPr userDrawn="1"/>
        </p:nvSpPr>
        <p:spPr>
          <a:xfrm>
            <a:off x="2755244" y="4035304"/>
            <a:ext cx="2908092" cy="1387772"/>
          </a:xfrm>
          <a:prstGeom prst="rect">
            <a:avLst/>
          </a:prstGeom>
          <a:solidFill>
            <a:srgbClr val="468ABD">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extBox 224">
            <a:extLst>
              <a:ext uri="{FF2B5EF4-FFF2-40B4-BE49-F238E27FC236}">
                <a16:creationId xmlns:a16="http://schemas.microsoft.com/office/drawing/2014/main" id="{23FD4065-55B2-6046-91F1-8956948A7607}"/>
              </a:ext>
            </a:extLst>
          </p:cNvPr>
          <p:cNvSpPr txBox="1"/>
          <p:nvPr userDrawn="1"/>
        </p:nvSpPr>
        <p:spPr>
          <a:xfrm>
            <a:off x="3002579" y="4852877"/>
            <a:ext cx="2413417" cy="400110"/>
          </a:xfrm>
          <a:prstGeom prst="rect">
            <a:avLst/>
          </a:prstGeom>
          <a:noFill/>
        </p:spPr>
        <p:txBody>
          <a:bodyPr wrap="square" rtlCol="0">
            <a:spAutoFit/>
          </a:bodyPr>
          <a:lstStyle/>
          <a:p>
            <a:pPr algn="ctr"/>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Textured Blue</a:t>
            </a:r>
            <a:endParaRPr lang="en-US" sz="200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26" name="TextBox 225">
            <a:extLst>
              <a:ext uri="{FF2B5EF4-FFF2-40B4-BE49-F238E27FC236}">
                <a16:creationId xmlns:a16="http://schemas.microsoft.com/office/drawing/2014/main" id="{F57FBA54-83C9-CD4B-8A31-D16FCAEB2318}"/>
              </a:ext>
            </a:extLst>
          </p:cNvPr>
          <p:cNvSpPr txBox="1"/>
          <p:nvPr userDrawn="1"/>
        </p:nvSpPr>
        <p:spPr>
          <a:xfrm>
            <a:off x="2467929" y="5599581"/>
            <a:ext cx="3482715" cy="400110"/>
          </a:xfrm>
          <a:prstGeom prst="rect">
            <a:avLst/>
          </a:prstGeom>
          <a:noFill/>
        </p:spPr>
        <p:txBody>
          <a:bodyPr wrap="square" rtlCol="0">
            <a:spAutoFit/>
          </a:bodyPr>
          <a:lstStyle/>
          <a:p>
            <a:pPr algn="ctr"/>
            <a:r>
              <a:rPr lang="en-US" sz="2000">
                <a:latin typeface="Tahoma" panose="020B0604030504040204" pitchFamily="34" charset="0"/>
                <a:ea typeface="Tahoma" panose="020B0604030504040204" pitchFamily="34" charset="0"/>
                <a:cs typeface="Tahoma" panose="020B0604030504040204" pitchFamily="34" charset="0"/>
              </a:rPr>
              <a:t>Used for footer of each slide.</a:t>
            </a:r>
          </a:p>
        </p:txBody>
      </p:sp>
      <p:sp>
        <p:nvSpPr>
          <p:cNvPr id="227" name="Rectangle 226">
            <a:extLst>
              <a:ext uri="{FF2B5EF4-FFF2-40B4-BE49-F238E27FC236}">
                <a16:creationId xmlns:a16="http://schemas.microsoft.com/office/drawing/2014/main" id="{BA197EB5-4E60-1F46-8759-1FD4A84E264A}"/>
              </a:ext>
            </a:extLst>
          </p:cNvPr>
          <p:cNvSpPr/>
          <p:nvPr userDrawn="1"/>
        </p:nvSpPr>
        <p:spPr>
          <a:xfrm>
            <a:off x="624586" y="1620617"/>
            <a:ext cx="2908092" cy="1349042"/>
          </a:xfrm>
          <a:prstGeom prst="rect">
            <a:avLst/>
          </a:prstGeom>
          <a:solidFill>
            <a:srgbClr val="468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68ABD"/>
              </a:solidFill>
            </a:endParaRPr>
          </a:p>
        </p:txBody>
      </p:sp>
      <p:sp>
        <p:nvSpPr>
          <p:cNvPr id="228" name="TextBox 227">
            <a:extLst>
              <a:ext uri="{FF2B5EF4-FFF2-40B4-BE49-F238E27FC236}">
                <a16:creationId xmlns:a16="http://schemas.microsoft.com/office/drawing/2014/main" id="{41F3B340-F4C3-6C4B-B836-D6A6FE981B9C}"/>
              </a:ext>
            </a:extLst>
          </p:cNvPr>
          <p:cNvSpPr txBox="1"/>
          <p:nvPr userDrawn="1"/>
        </p:nvSpPr>
        <p:spPr>
          <a:xfrm>
            <a:off x="871923" y="2210678"/>
            <a:ext cx="2413417" cy="707886"/>
          </a:xfrm>
          <a:prstGeom prst="rect">
            <a:avLst/>
          </a:prstGeom>
          <a:noFill/>
        </p:spPr>
        <p:txBody>
          <a:bodyPr wrap="square" rtlCol="0">
            <a:spAutoFit/>
          </a:bodyPr>
          <a:lstStyle/>
          <a:p>
            <a:pPr algn="ctr"/>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Blue</a:t>
            </a:r>
          </a:p>
          <a:p>
            <a:pPr algn="ctr"/>
            <a:r>
              <a:rPr lang="en-US" sz="2000">
                <a:solidFill>
                  <a:srgbClr val="FFFFFF"/>
                </a:solidFill>
                <a:latin typeface="Tahoma" panose="020B0604030504040204" pitchFamily="34" charset="0"/>
                <a:ea typeface="Tahoma" panose="020B0604030504040204" pitchFamily="34" charset="0"/>
                <a:cs typeface="Tahoma" panose="020B0604030504040204" pitchFamily="34" charset="0"/>
              </a:rPr>
              <a:t>#468ABD</a:t>
            </a:r>
          </a:p>
        </p:txBody>
      </p:sp>
      <p:sp>
        <p:nvSpPr>
          <p:cNvPr id="229" name="TextBox 228">
            <a:extLst>
              <a:ext uri="{FF2B5EF4-FFF2-40B4-BE49-F238E27FC236}">
                <a16:creationId xmlns:a16="http://schemas.microsoft.com/office/drawing/2014/main" id="{D807BAD2-AED8-B048-8D76-57909676DA04}"/>
              </a:ext>
            </a:extLst>
          </p:cNvPr>
          <p:cNvSpPr txBox="1"/>
          <p:nvPr userDrawn="1"/>
        </p:nvSpPr>
        <p:spPr>
          <a:xfrm>
            <a:off x="174885" y="3105513"/>
            <a:ext cx="4119791" cy="707886"/>
          </a:xfrm>
          <a:prstGeom prst="rect">
            <a:avLst/>
          </a:prstGeom>
          <a:noFill/>
        </p:spPr>
        <p:txBody>
          <a:bodyPr wrap="square" rtlCol="0">
            <a:spAutoFit/>
          </a:bodyPr>
          <a:lstStyle/>
          <a:p>
            <a:pPr algn="ctr"/>
            <a:r>
              <a:rPr lang="en-US" sz="2000">
                <a:latin typeface="Tahoma" panose="020B0604030504040204" pitchFamily="34" charset="0"/>
                <a:ea typeface="Tahoma" panose="020B0604030504040204" pitchFamily="34" charset="0"/>
                <a:cs typeface="Tahoma" panose="020B0604030504040204" pitchFamily="34" charset="0"/>
              </a:rPr>
              <a:t>Cover slide font for PADF</a:t>
            </a:r>
          </a:p>
          <a:p>
            <a:pPr algn="ctr"/>
            <a:r>
              <a:rPr lang="en-US" sz="2000">
                <a:latin typeface="Tahoma" panose="020B0604030504040204" pitchFamily="34" charset="0"/>
                <a:ea typeface="Tahoma" panose="020B0604030504040204" pitchFamily="34" charset="0"/>
                <a:cs typeface="Tahoma" panose="020B0604030504040204" pitchFamily="34" charset="0"/>
              </a:rPr>
              <a:t>name.</a:t>
            </a:r>
          </a:p>
        </p:txBody>
      </p:sp>
    </p:spTree>
    <p:extLst>
      <p:ext uri="{BB962C8B-B14F-4D97-AF65-F5344CB8AC3E}">
        <p14:creationId xmlns:p14="http://schemas.microsoft.com/office/powerpoint/2010/main" val="58683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7D19A20-B932-6548-95F9-AEB8E220C326}"/>
              </a:ext>
            </a:extLst>
          </p:cNvPr>
          <p:cNvSpPr>
            <a:spLocks noGrp="1"/>
          </p:cNvSpPr>
          <p:nvPr>
            <p:ph type="sldNum" sz="quarter" idx="12"/>
          </p:nvPr>
        </p:nvSpPr>
        <p:spPr/>
        <p:txBody>
          <a:bodyPr/>
          <a:lstStyle/>
          <a:p>
            <a:fld id="{7BD00F27-A81B-9246-AE66-C78B503A84CD}" type="slidenum">
              <a:rPr lang="en-US" smtClean="0"/>
              <a:t>‹#›</a:t>
            </a:fld>
            <a:endParaRPr lang="en-US"/>
          </a:p>
        </p:txBody>
      </p:sp>
      <p:sp>
        <p:nvSpPr>
          <p:cNvPr id="21" name="TextBox 20">
            <a:extLst>
              <a:ext uri="{FF2B5EF4-FFF2-40B4-BE49-F238E27FC236}">
                <a16:creationId xmlns:a16="http://schemas.microsoft.com/office/drawing/2014/main" id="{422427FB-94C1-6243-B0A6-632658D2ACC7}"/>
              </a:ext>
            </a:extLst>
          </p:cNvPr>
          <p:cNvSpPr txBox="1"/>
          <p:nvPr userDrawn="1"/>
        </p:nvSpPr>
        <p:spPr>
          <a:xfrm>
            <a:off x="352610" y="365735"/>
            <a:ext cx="5803900" cy="769441"/>
          </a:xfrm>
          <a:prstGeom prst="rect">
            <a:avLst/>
          </a:prstGeom>
          <a:noFill/>
        </p:spPr>
        <p:txBody>
          <a:bodyPr wrap="square" rtlCol="0">
            <a:spAutoFit/>
          </a:bodyPr>
          <a:lstStyle/>
          <a:p>
            <a:r>
              <a:rPr lang="en-US" altLang="ko-KR" sz="4400" b="1">
                <a:solidFill>
                  <a:srgbClr val="00000D"/>
                </a:solidFill>
                <a:latin typeface="Tahoma" panose="020B0604030504040204" pitchFamily="34" charset="0"/>
                <a:ea typeface="Tahoma" panose="020B0604030504040204" pitchFamily="34" charset="0"/>
                <a:cs typeface="Tahoma" panose="020B0604030504040204" pitchFamily="34" charset="0"/>
              </a:rPr>
              <a:t>Photos</a:t>
            </a:r>
            <a:endParaRPr lang="ko-KR" altLang="en-US" sz="4400" b="1">
              <a:solidFill>
                <a:srgbClr val="00000D"/>
              </a:solidFill>
              <a:latin typeface="Tahoma" panose="020B0604030504040204" pitchFamily="34" charset="0"/>
              <a:cs typeface="Tahoma" panose="020B0604030504040204" pitchFamily="34" charset="0"/>
            </a:endParaRPr>
          </a:p>
        </p:txBody>
      </p:sp>
      <p:cxnSp>
        <p:nvCxnSpPr>
          <p:cNvPr id="22" name="Straight Connector 21">
            <a:extLst>
              <a:ext uri="{FF2B5EF4-FFF2-40B4-BE49-F238E27FC236}">
                <a16:creationId xmlns:a16="http://schemas.microsoft.com/office/drawing/2014/main" id="{81551280-9C62-E740-953C-721B3264952D}"/>
              </a:ext>
            </a:extLst>
          </p:cNvPr>
          <p:cNvCxnSpPr>
            <a:cxnSpLocks/>
          </p:cNvCxnSpPr>
          <p:nvPr userDrawn="1"/>
        </p:nvCxnSpPr>
        <p:spPr>
          <a:xfrm flipV="1">
            <a:off x="459248" y="1311667"/>
            <a:ext cx="1814395" cy="1"/>
          </a:xfrm>
          <a:prstGeom prst="line">
            <a:avLst/>
          </a:prstGeom>
          <a:ln w="19050">
            <a:solidFill>
              <a:srgbClr val="69CDC8"/>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2A33421-50AD-BC48-B3DC-B6DD05A623EA}"/>
              </a:ext>
            </a:extLst>
          </p:cNvPr>
          <p:cNvSpPr txBox="1"/>
          <p:nvPr userDrawn="1"/>
        </p:nvSpPr>
        <p:spPr>
          <a:xfrm>
            <a:off x="275164" y="1603334"/>
            <a:ext cx="5555183" cy="3477875"/>
          </a:xfrm>
          <a:prstGeom prst="rect">
            <a:avLst/>
          </a:prstGeom>
          <a:noFill/>
        </p:spPr>
        <p:txBody>
          <a:bodyPr wrap="square" lIns="91440" tIns="45720" rIns="91440" bIns="45720" rtlCol="0" anchor="t">
            <a:spAutoFit/>
          </a:bodyPr>
          <a:lstStyle/>
          <a:p>
            <a:r>
              <a:rPr lang="en-US" sz="2000">
                <a:latin typeface="Tahoma" panose="020B0604030504040204" pitchFamily="34" charset="0"/>
                <a:ea typeface="Tahoma" panose="020B0604030504040204" pitchFamily="34" charset="0"/>
                <a:cs typeface="Tahoma" panose="020B0604030504040204" pitchFamily="34" charset="0"/>
              </a:rPr>
              <a:t>We encourage the use of positive and compelling PADF photos, preferably of the communities/people we serve over stock images. We are an organization of service to the most vulnerable – our photos should serve as a reinforcement of our mission and purpose.</a:t>
            </a:r>
          </a:p>
          <a:p>
            <a:endParaRPr lang="en-US" sz="2000">
              <a:latin typeface="Tahoma" panose="020B0604030504040204" pitchFamily="34" charset="0"/>
              <a:ea typeface="Tahoma" panose="020B0604030504040204" pitchFamily="34" charset="0"/>
              <a:cs typeface="Tahoma" panose="020B0604030504040204" pitchFamily="34" charset="0"/>
            </a:endParaRPr>
          </a:p>
          <a:p>
            <a:r>
              <a:rPr lang="en-US" sz="2000">
                <a:latin typeface="Tahoma" panose="020B0604030504040204" pitchFamily="34" charset="0"/>
                <a:ea typeface="Tahoma" panose="020B0604030504040204" pitchFamily="34" charset="0"/>
                <a:cs typeface="Tahoma" panose="020B0604030504040204" pitchFamily="34" charset="0"/>
              </a:rPr>
              <a:t>The PADF SmugMug account is a good resource for PADF photos.</a:t>
            </a:r>
          </a:p>
          <a:p>
            <a:endParaRPr lang="en-US" sz="2000">
              <a:latin typeface="Tahoma" panose="020B0604030504040204" pitchFamily="34" charset="0"/>
              <a:ea typeface="Tahoma" panose="020B0604030504040204" pitchFamily="34" charset="0"/>
              <a:cs typeface="Tahoma" panose="020B0604030504040204" pitchFamily="34" charset="0"/>
            </a:endParaRPr>
          </a:p>
          <a:p>
            <a:r>
              <a:rPr lang="en-US" sz="2000">
                <a:latin typeface="Tahoma" panose="020B0604030504040204" pitchFamily="34" charset="0"/>
                <a:ea typeface="Tahoma" panose="020B0604030504040204" pitchFamily="34" charset="0"/>
                <a:cs typeface="Tahoma" panose="020B0604030504040204" pitchFamily="34" charset="0"/>
                <a:hlinkClick r:id="rId2"/>
              </a:rPr>
              <a:t>www.padf.smugmug.com</a:t>
            </a:r>
            <a:endParaRPr lang="en-US" sz="2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51963449"/>
      </p:ext>
    </p:extLst>
  </p:cSld>
  <p:clrMapOvr>
    <a:masterClrMapping/>
  </p:clrMapOvr>
</p:sldLayout>
</file>

<file path=ppt/slideMasters/_rels/slideMaster1.xml.rels><?xml version="1.0" encoding="UTF-8" ?><Relationships xmlns="http://schemas.openxmlformats.org/package/2006/relationships"><Relationship Target="../media/image1.jpeg" Type="http://schemas.openxmlformats.org/officeDocument/2006/relationships/image" Id="rId8"></Relationship><Relationship Target="../slideLayouts/slideLayout3.xml" Type="http://schemas.openxmlformats.org/officeDocument/2006/relationships/slideLayout" Id="rId3"></Relationship><Relationship Target="../theme/theme1.xml" Type="http://schemas.openxmlformats.org/officeDocument/2006/relationships/theme" Id="rId7"></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5.xml" Type="http://schemas.openxmlformats.org/officeDocument/2006/relationships/slideLayout" Id="rId5"></Relationship><Relationship Target="../slideLayouts/slideLayout4.xml" Type="http://schemas.openxmlformats.org/officeDocument/2006/relationships/slideLayout" Id="rId4"></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9AEEEDF-3D12-1E47-952F-DB5A16BE288A}"/>
              </a:ext>
            </a:extLst>
          </p:cNvPr>
          <p:cNvSpPr>
            <a:spLocks noGrp="1"/>
          </p:cNvSpPr>
          <p:nvPr>
            <p:ph type="sldNum" sz="quarter" idx="4"/>
          </p:nvPr>
        </p:nvSpPr>
        <p:spPr>
          <a:xfrm>
            <a:off x="9293515" y="6311900"/>
            <a:ext cx="2743200" cy="365125"/>
          </a:xfrm>
          <a:prstGeom prst="rect">
            <a:avLst/>
          </a:prstGeom>
        </p:spPr>
        <p:txBody>
          <a:bodyPr vert="horz" lIns="91440" tIns="45720" rIns="91440" bIns="45720" rtlCol="0" anchor="ctr"/>
          <a:lstStyle>
            <a:lvl1pPr algn="r">
              <a:defRPr sz="20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7BD00F27-A81B-9246-AE66-C78B503A84CD}" type="slidenum">
              <a:rPr lang="en-US" smtClean="0"/>
              <a:pPr/>
              <a:t>‹#›</a:t>
            </a:fld>
            <a:endParaRPr lang="en-US" sz="2000"/>
          </a:p>
        </p:txBody>
      </p:sp>
      <p:sp>
        <p:nvSpPr>
          <p:cNvPr id="7" name="TextBox 6">
            <a:extLst>
              <a:ext uri="{FF2B5EF4-FFF2-40B4-BE49-F238E27FC236}">
                <a16:creationId xmlns:a16="http://schemas.microsoft.com/office/drawing/2014/main" id="{41816DE7-A793-1445-AAD5-B22C5DD4EBCC}"/>
              </a:ext>
            </a:extLst>
          </p:cNvPr>
          <p:cNvSpPr txBox="1"/>
          <p:nvPr userDrawn="1"/>
        </p:nvSpPr>
        <p:spPr>
          <a:xfrm>
            <a:off x="11944350" y="1657350"/>
            <a:ext cx="184731" cy="369332"/>
          </a:xfrm>
          <a:prstGeom prst="rect">
            <a:avLst/>
          </a:prstGeom>
          <a:noFill/>
        </p:spPr>
        <p:txBody>
          <a:bodyPr wrap="none" rtlCol="0">
            <a:spAutoFit/>
          </a:bodyPr>
          <a:lstStyle/>
          <a:p>
            <a:endParaRPr lang="en-US"/>
          </a:p>
        </p:txBody>
      </p:sp>
      <p:sp>
        <p:nvSpPr>
          <p:cNvPr id="10" name="Title Placeholder 9">
            <a:extLst>
              <a:ext uri="{FF2B5EF4-FFF2-40B4-BE49-F238E27FC236}">
                <a16:creationId xmlns:a16="http://schemas.microsoft.com/office/drawing/2014/main" id="{68543574-57A5-8245-BE99-CCA6C510B25C}"/>
              </a:ext>
            </a:extLst>
          </p:cNvPr>
          <p:cNvSpPr>
            <a:spLocks noGrp="1"/>
          </p:cNvSpPr>
          <p:nvPr>
            <p:ph type="title"/>
          </p:nvPr>
        </p:nvSpPr>
        <p:spPr>
          <a:xfrm>
            <a:off x="252412" y="10834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4">
            <a:extLst>
              <a:ext uri="{FF2B5EF4-FFF2-40B4-BE49-F238E27FC236}">
                <a16:creationId xmlns:a16="http://schemas.microsoft.com/office/drawing/2014/main" id="{1B736138-40A9-884D-B8A8-AF8810101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Transition no picture</a:t>
            </a:r>
          </a:p>
        </p:txBody>
      </p:sp>
    </p:spTree>
    <p:extLst>
      <p:ext uri="{BB962C8B-B14F-4D97-AF65-F5344CB8AC3E}">
        <p14:creationId xmlns:p14="http://schemas.microsoft.com/office/powerpoint/2010/main" val="43781189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6" r:id="rId3"/>
    <p:sldLayoutId id="2147483673" r:id="rId4"/>
    <p:sldLayoutId id="2147483674" r:id="rId5"/>
    <p:sldLayoutId id="2147483675" r:id="rId6"/>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lnSpc>
          <a:spcPct val="90000"/>
        </a:lnSpc>
        <a:spcBef>
          <a:spcPts val="1000"/>
        </a:spcBef>
        <a:buClr>
          <a:srgbClr val="69CDC8"/>
        </a:buClr>
        <a:buFont typeface="Wingdings" pitchFamily="2" charset="2"/>
        <a:buChar char="§"/>
        <a:defRPr sz="2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800100" indent="-342900" algn="l" defTabSz="914400" rtl="0" eaLnBrk="1" latinLnBrk="0" hangingPunct="1">
        <a:lnSpc>
          <a:spcPct val="90000"/>
        </a:lnSpc>
        <a:spcBef>
          <a:spcPts val="500"/>
        </a:spcBef>
        <a:buClr>
          <a:srgbClr val="69CDC8"/>
        </a:buClr>
        <a:buFont typeface="Wingdings" pitchFamily="2" charset="2"/>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800" b="1" i="0" kern="1200">
          <a:solidFill>
            <a:srgbClr val="69CDC8"/>
          </a:solidFill>
          <a:latin typeface="Tahoma" panose="020B0604030504040204" pitchFamily="34" charset="0"/>
          <a:ea typeface="Tahoma" panose="020B0604030504040204" pitchFamily="34" charset="0"/>
          <a:cs typeface="Tahom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400" b="1" i="0" kern="1200">
          <a:solidFill>
            <a:srgbClr val="468ABD"/>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4400" b="1" i="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media/image3.png" Type="http://schemas.openxmlformats.org/officeDocument/2006/relationships/image" Id="rId3"></Relationship><Relationship Target="../notesSlides/notesSlide1.xml" Type="http://schemas.openxmlformats.org/officeDocument/2006/relationships/notesSlide" Id="rId2"></Relationship><Relationship Target="../slideLayouts/slideLayout1.xml" Type="http://schemas.openxmlformats.org/officeDocument/2006/relationships/slideLayout" Id="rId1"></Relationship><Relationship Target="../media/image6.jpeg" Type="http://schemas.openxmlformats.org/officeDocument/2006/relationships/image" Id="rId4"></Relationship></Relationships>
</file>

<file path=ppt/slides/_rels/slide10.xml.rels><?xml version="1.0" encoding="UTF-8" ?><Relationships xmlns="http://schemas.openxmlformats.org/package/2006/relationships"><Relationship Target="../charts/chart3.xml" Type="http://schemas.openxmlformats.org/officeDocument/2006/relationships/chart" Id="rId3"></Relationship><Relationship Target="../notesSlides/notesSlide8.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11.xml.rels><?xml version="1.0" encoding="UTF-8" ?><Relationships xmlns="http://schemas.openxmlformats.org/package/2006/relationships"><Relationship Target="../charts/chart4.xml" Type="http://schemas.openxmlformats.org/officeDocument/2006/relationships/chart" Id="rId3"></Relationship><Relationship Target="../notesSlides/notesSlide9.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12.xml.rels><?xml version="1.0" encoding="UTF-8" ?><Relationships xmlns="http://schemas.openxmlformats.org/package/2006/relationships"><Relationship Target="../notesSlides/notesSlide10.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13.xml.rels><?xml version="1.0" encoding="UTF-8" ?><Relationships xmlns="http://schemas.openxmlformats.org/package/2006/relationships"><Relationship Target="../slideLayouts/slideLayout3.xml" Type="http://schemas.openxmlformats.org/officeDocument/2006/relationships/slideLayout" Id="rId1"></Relationship></Relationships>
</file>

<file path=ppt/slides/_rels/slide14.xml.rels><?xml version="1.0" encoding="UTF-8" ?><Relationships xmlns="http://schemas.openxmlformats.org/package/2006/relationships"><Relationship Target="../slideLayouts/slideLayout3.xml" Type="http://schemas.openxmlformats.org/officeDocument/2006/relationships/slideLayout" Id="rId1"></Relationship></Relationships>
</file>

<file path=ppt/slides/_rels/slide15.xml.rels><?xml version="1.0" encoding="UTF-8" ?><Relationships xmlns="http://schemas.openxmlformats.org/package/2006/relationships"><Relationship Target="../media/image25.png" Type="http://schemas.openxmlformats.org/officeDocument/2006/relationships/image" Id="rId3"></Relationship><Relationship Target="../media/image5.jpeg" Type="http://schemas.openxmlformats.org/officeDocument/2006/relationships/image" Id="rId2"></Relationship><Relationship Target="../slideLayouts/slideLayout3.xml" Type="http://schemas.openxmlformats.org/officeDocument/2006/relationships/slideLayout" Id="rId1"></Relationship><Relationship TargetMode="External" Target="mailto:jvallejo@padf.org" Type="http://schemas.openxmlformats.org/officeDocument/2006/relationships/hyperlink" Id="rId5"></Relationship><Relationship TargetMode="External" Target="mailto:msterling@padf.org" Type="http://schemas.openxmlformats.org/officeDocument/2006/relationships/hyperlink" Id="rId4"></Relationship></Relationships>
</file>

<file path=ppt/slides/_rels/slide16.xml.rels><?xml version="1.0" encoding="UTF-8" ?><Relationships xmlns="http://schemas.openxmlformats.org/package/2006/relationships"><Relationship Target="../notesSlides/notesSlide11.xml" Type="http://schemas.openxmlformats.org/officeDocument/2006/relationships/notesSlide" Id="rId2"></Relationship><Relationship Target="../slideLayouts/slideLayout1.xml" Type="http://schemas.openxmlformats.org/officeDocument/2006/relationships/slideLayout" Id="rId1"></Relationship></Relationships>
</file>

<file path=ppt/slides/_rels/slide17.xml.rels><?xml version="1.0" encoding="UTF-8" ?><Relationships xmlns="http://schemas.openxmlformats.org/package/2006/relationships"><Relationship Target="../notesSlides/notesSlide12.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18.xml.rels><?xml version="1.0" encoding="UTF-8" ?><Relationships xmlns="http://schemas.openxmlformats.org/package/2006/relationships"><Relationship Target="../media/image26.png" Type="http://schemas.openxmlformats.org/officeDocument/2006/relationships/image" Id="rId3"></Relationship><Relationship Target="../notesSlides/notesSlide13.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19.xml.rels><?xml version="1.0" encoding="UTF-8" ?><Relationships xmlns="http://schemas.openxmlformats.org/package/2006/relationships"><Relationship Target="../media/image27.png" Type="http://schemas.openxmlformats.org/officeDocument/2006/relationships/image" Id="rId3"></Relationship><Relationship Target="../notesSlides/notesSlide14.xml" Type="http://schemas.openxmlformats.org/officeDocument/2006/relationships/notesSlide" Id="rId2"></Relationship><Relationship Target="../slideLayouts/slideLayout3.xml" Type="http://schemas.openxmlformats.org/officeDocument/2006/relationships/slideLayout" Id="rId1"></Relationship><Relationship Target="../media/image28.png" Type="http://schemas.openxmlformats.org/officeDocument/2006/relationships/image" Id="rId4"></Relationship></Relationships>
</file>

<file path=ppt/slides/_rels/slide2.xml.rels><?xml version="1.0" encoding="UTF-8" ?><Relationships xmlns="http://schemas.openxmlformats.org/package/2006/relationships"><Relationship Target="../slideLayouts/slideLayout3.xml" Type="http://schemas.openxmlformats.org/officeDocument/2006/relationships/slideLayout" Id="rId1"></Relationship></Relationships>
</file>

<file path=ppt/slides/_rels/slide3.xml.rels><?xml version="1.0" encoding="UTF-8" ?><Relationships xmlns="http://schemas.openxmlformats.org/package/2006/relationships"><Relationship Target="../notesSlides/notesSlide2.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4.xml.rels><?xml version="1.0" encoding="UTF-8" ?><Relationships xmlns="http://schemas.openxmlformats.org/package/2006/relationships"><Relationship Target="../media/image13.png" Type="http://schemas.openxmlformats.org/officeDocument/2006/relationships/image" Id="rId8"></Relationship><Relationship Target="../media/image8.svg" Type="http://schemas.openxmlformats.org/officeDocument/2006/relationships/image" Id="rId3"></Relationship><Relationship Target="../media/image12.svg" Type="http://schemas.openxmlformats.org/officeDocument/2006/relationships/image" Id="rId7"></Relationship><Relationship Target="../media/image7.png" Type="http://schemas.openxmlformats.org/officeDocument/2006/relationships/image" Id="rId2"></Relationship><Relationship Target="../slideLayouts/slideLayout3.xml" Type="http://schemas.openxmlformats.org/officeDocument/2006/relationships/slideLayout" Id="rId1"></Relationship><Relationship Target="../media/image11.png" Type="http://schemas.openxmlformats.org/officeDocument/2006/relationships/image" Id="rId6"></Relationship><Relationship Target="../media/image16.svg" Type="http://schemas.openxmlformats.org/officeDocument/2006/relationships/image" Id="rId11"></Relationship><Relationship Target="../media/image10.svg" Type="http://schemas.openxmlformats.org/officeDocument/2006/relationships/image" Id="rId5"></Relationship><Relationship Target="../media/image15.png" Type="http://schemas.openxmlformats.org/officeDocument/2006/relationships/image" Id="rId10"></Relationship><Relationship Target="../media/image9.png" Type="http://schemas.openxmlformats.org/officeDocument/2006/relationships/image" Id="rId4"></Relationship><Relationship Target="../media/image14.svg" Type="http://schemas.openxmlformats.org/officeDocument/2006/relationships/image" Id="rId9"></Relationship></Relationships>
</file>

<file path=ppt/slides/_rels/slide5.xml.rels><?xml version="1.0" encoding="UTF-8" ?><Relationships xmlns="http://schemas.openxmlformats.org/package/2006/relationships"><Relationship Target="../media/image17.png" Type="http://schemas.openxmlformats.org/officeDocument/2006/relationships/image" Id="rId3"></Relationship><Relationship Target="../notesSlides/notesSlide3.xml" Type="http://schemas.openxmlformats.org/officeDocument/2006/relationships/notesSlide" Id="rId2"></Relationship><Relationship Target="../slideLayouts/slideLayout3.xml" Type="http://schemas.openxmlformats.org/officeDocument/2006/relationships/slideLayout" Id="rId1"></Relationship><Relationship TargetMode="External" Target="https://www.interaction.org/wp-content/uploads/2020/04/Climate-Compact.pdf" Type="http://schemas.openxmlformats.org/officeDocument/2006/relationships/hyperlink" Id="rId4"></Relationship></Relationships>
</file>

<file path=ppt/slides/_rels/slide6.xml.rels><?xml version="1.0" encoding="UTF-8" ?><Relationships xmlns="http://schemas.openxmlformats.org/package/2006/relationships"><Relationship Target="../media/image18.png" Type="http://schemas.openxmlformats.org/officeDocument/2006/relationships/image" Id="rId3"></Relationship><Relationship Target="../notesSlides/notesSlide4.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7.xml.rels><?xml version="1.0" encoding="UTF-8" ?><Relationships xmlns="http://schemas.openxmlformats.org/package/2006/relationships"><Relationship Target="../media/image24.svg" Type="http://schemas.openxmlformats.org/officeDocument/2006/relationships/image" Id="rId8"></Relationship><Relationship Target="../media/image19.png" Type="http://schemas.openxmlformats.org/officeDocument/2006/relationships/image" Id="rId3"></Relationship><Relationship Target="../media/image23.png" Type="http://schemas.openxmlformats.org/officeDocument/2006/relationships/image" Id="rId7"></Relationship><Relationship Target="../notesSlides/notesSlide5.xml" Type="http://schemas.openxmlformats.org/officeDocument/2006/relationships/notesSlide" Id="rId2"></Relationship><Relationship Target="../slideLayouts/slideLayout3.xml" Type="http://schemas.openxmlformats.org/officeDocument/2006/relationships/slideLayout" Id="rId1"></Relationship><Relationship Target="../media/image22.svg" Type="http://schemas.openxmlformats.org/officeDocument/2006/relationships/image" Id="rId6"></Relationship><Relationship Target="../media/image21.png" Type="http://schemas.openxmlformats.org/officeDocument/2006/relationships/image" Id="rId5"></Relationship><Relationship Target="../media/image20.svg" Type="http://schemas.openxmlformats.org/officeDocument/2006/relationships/image" Id="rId4"></Relationship></Relationships>
</file>

<file path=ppt/slides/_rels/slide8.xml.rels><?xml version="1.0" encoding="UTF-8" ?><Relationships xmlns="http://schemas.openxmlformats.org/package/2006/relationships"><Relationship Target="../charts/chart1.xml" Type="http://schemas.openxmlformats.org/officeDocument/2006/relationships/chart" Id="rId3"></Relationship><Relationship Target="../notesSlides/notesSlide6.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9.xml.rels><?xml version="1.0" encoding="UTF-8" ?><Relationships xmlns="http://schemas.openxmlformats.org/package/2006/relationships"><Relationship Target="../charts/chart2.xml" Type="http://schemas.openxmlformats.org/officeDocument/2006/relationships/chart" Id="rId3"></Relationship><Relationship Target="../notesSlides/notesSlide7.xml" Type="http://schemas.openxmlformats.org/officeDocument/2006/relationships/notesSlide" Id="rId2"></Relationship><Relationship Target="../slideLayouts/slideLayout3.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3B49-19EE-A548-8499-3FCC181EA117}"/>
              </a:ext>
            </a:extLst>
          </p:cNvPr>
          <p:cNvSpPr>
            <a:spLocks noGrp="1"/>
          </p:cNvSpPr>
          <p:nvPr>
            <p:ph type="ctrTitle"/>
          </p:nvPr>
        </p:nvSpPr>
        <p:spPr>
          <a:xfrm>
            <a:off x="345440" y="916401"/>
            <a:ext cx="5626100" cy="1813558"/>
          </a:xfrm>
        </p:spPr>
        <p:txBody>
          <a:bodyPr>
            <a:normAutofit fontScale="90000"/>
          </a:bodyPr>
          <a:lstStyle/>
          <a:p>
            <a:r>
              <a:rPr lang="en-US" dirty="0">
                <a:latin typeface="Tahoma"/>
                <a:ea typeface="Tahoma"/>
                <a:cs typeface="Tahoma"/>
              </a:rPr>
              <a:t> Les </a:t>
            </a:r>
            <a:r>
              <a:rPr lang="en-US" dirty="0" err="1">
                <a:latin typeface="Tahoma"/>
                <a:ea typeface="Tahoma"/>
                <a:cs typeface="Tahoma"/>
              </a:rPr>
              <a:t>Émissions</a:t>
            </a:r>
            <a:r>
              <a:rPr lang="en-US" dirty="0">
                <a:latin typeface="Tahoma"/>
                <a:ea typeface="Tahoma"/>
                <a:cs typeface="Tahoma"/>
              </a:rPr>
              <a:t> de Gaz à </a:t>
            </a:r>
            <a:r>
              <a:rPr lang="en-US" dirty="0" err="1">
                <a:latin typeface="Tahoma"/>
                <a:ea typeface="Tahoma"/>
                <a:cs typeface="Tahoma"/>
              </a:rPr>
              <a:t>effet</a:t>
            </a:r>
            <a:r>
              <a:rPr lang="en-US" dirty="0">
                <a:latin typeface="Tahoma"/>
                <a:ea typeface="Tahoma"/>
                <a:cs typeface="Tahoma"/>
              </a:rPr>
              <a:t> de Serre de la PADF</a:t>
            </a:r>
          </a:p>
        </p:txBody>
      </p:sp>
      <p:sp>
        <p:nvSpPr>
          <p:cNvPr id="4" name="Title 1">
            <a:extLst>
              <a:ext uri="{FF2B5EF4-FFF2-40B4-BE49-F238E27FC236}">
                <a16:creationId xmlns:a16="http://schemas.microsoft.com/office/drawing/2014/main" id="{397100B8-EBF3-4DF0-8B04-2AC3523817CF}"/>
              </a:ext>
            </a:extLst>
          </p:cNvPr>
          <p:cNvSpPr txBox="1">
            <a:spLocks/>
          </p:cNvSpPr>
          <p:nvPr/>
        </p:nvSpPr>
        <p:spPr>
          <a:xfrm>
            <a:off x="1680599" y="2815369"/>
            <a:ext cx="3140983" cy="830993"/>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4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sz="3200" b="0" dirty="0" err="1">
                <a:latin typeface="Tahoma"/>
                <a:ea typeface="Tahoma"/>
                <a:cs typeface="Tahoma"/>
              </a:rPr>
              <a:t>Mairie</a:t>
            </a:r>
            <a:r>
              <a:rPr lang="en-US" sz="3200" b="0" dirty="0">
                <a:latin typeface="Tahoma"/>
                <a:ea typeface="Tahoma"/>
                <a:cs typeface="Tahoma"/>
              </a:rPr>
              <a:t> </a:t>
            </a:r>
            <a:endParaRPr lang="en-US" dirty="0"/>
          </a:p>
          <a:p>
            <a:r>
              <a:rPr lang="fr" sz="3200" b="0" dirty="0">
                <a:latin typeface="Tahoma"/>
                <a:ea typeface="Tahoma"/>
                <a:cs typeface="Tahoma"/>
              </a:rPr>
              <a:t>Décembre</a:t>
            </a:r>
            <a:r>
              <a:rPr lang="en-US" sz="3200" b="0" dirty="0">
                <a:latin typeface="Tahoma"/>
                <a:ea typeface="Tahoma"/>
                <a:cs typeface="Tahoma"/>
              </a:rPr>
              <a:t> 2021</a:t>
            </a:r>
            <a:endParaRPr lang="en-US" dirty="0"/>
          </a:p>
        </p:txBody>
      </p:sp>
      <p:cxnSp>
        <p:nvCxnSpPr>
          <p:cNvPr id="5" name="Straight Connector 4">
            <a:extLst>
              <a:ext uri="{FF2B5EF4-FFF2-40B4-BE49-F238E27FC236}">
                <a16:creationId xmlns:a16="http://schemas.microsoft.com/office/drawing/2014/main" id="{5EBB0CD4-B3F6-49F8-809F-FA7E2D9A1810}"/>
              </a:ext>
            </a:extLst>
          </p:cNvPr>
          <p:cNvCxnSpPr>
            <a:cxnSpLocks/>
          </p:cNvCxnSpPr>
          <p:nvPr/>
        </p:nvCxnSpPr>
        <p:spPr>
          <a:xfrm flipV="1">
            <a:off x="2251293" y="2754629"/>
            <a:ext cx="1814395" cy="1"/>
          </a:xfrm>
          <a:prstGeom prst="line">
            <a:avLst/>
          </a:prstGeom>
          <a:ln w="19050">
            <a:solidFill>
              <a:srgbClr val="69CDC8"/>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D3DC91F-5779-4C88-8CE5-88C6C49EC13F}"/>
              </a:ext>
            </a:extLst>
          </p:cNvPr>
          <p:cNvSpPr txBox="1"/>
          <p:nvPr/>
        </p:nvSpPr>
        <p:spPr>
          <a:xfrm>
            <a:off x="619906" y="3876528"/>
            <a:ext cx="5077169" cy="830997"/>
          </a:xfrm>
          <a:prstGeom prst="rect">
            <a:avLst/>
          </a:prstGeom>
          <a:noFill/>
        </p:spPr>
        <p:txBody>
          <a:bodyPr wrap="square" rtlCol="0">
            <a:spAutoFit/>
          </a:bodyPr>
          <a:lstStyle/>
          <a:p>
            <a:pPr algn="ctr"/>
            <a:r>
              <a:rPr lang="en-US" sz="2400" b="1">
                <a:solidFill>
                  <a:srgbClr val="468ABD"/>
                </a:solidFill>
                <a:latin typeface="Tahoma" panose="020B0604030504040204" pitchFamily="34" charset="0"/>
                <a:ea typeface="Tahoma" panose="020B0604030504040204" pitchFamily="34" charset="0"/>
                <a:cs typeface="Tahoma" panose="020B0604030504040204" pitchFamily="34" charset="0"/>
              </a:rPr>
              <a:t>Pan American</a:t>
            </a:r>
          </a:p>
          <a:p>
            <a:pPr algn="ctr"/>
            <a:r>
              <a:rPr lang="en-US" sz="2400" b="1">
                <a:solidFill>
                  <a:srgbClr val="468ABD"/>
                </a:solidFill>
                <a:latin typeface="Tahoma" panose="020B0604030504040204" pitchFamily="34" charset="0"/>
                <a:ea typeface="Tahoma" panose="020B0604030504040204" pitchFamily="34" charset="0"/>
                <a:cs typeface="Tahoma" panose="020B0604030504040204" pitchFamily="34" charset="0"/>
              </a:rPr>
              <a:t>Development Foundation</a:t>
            </a:r>
          </a:p>
        </p:txBody>
      </p:sp>
      <p:sp>
        <p:nvSpPr>
          <p:cNvPr id="7" name="TextBox 6">
            <a:extLst>
              <a:ext uri="{FF2B5EF4-FFF2-40B4-BE49-F238E27FC236}">
                <a16:creationId xmlns:a16="http://schemas.microsoft.com/office/drawing/2014/main" id="{963006F5-1133-4196-B7B0-FA90022F2AB9}"/>
              </a:ext>
            </a:extLst>
          </p:cNvPr>
          <p:cNvSpPr txBox="1"/>
          <p:nvPr/>
        </p:nvSpPr>
        <p:spPr>
          <a:xfrm>
            <a:off x="653833" y="4738759"/>
            <a:ext cx="5009314" cy="400110"/>
          </a:xfrm>
          <a:prstGeom prst="rect">
            <a:avLst/>
          </a:prstGeom>
          <a:noFill/>
        </p:spPr>
        <p:txBody>
          <a:bodyPr wrap="square" rtlCol="0">
            <a:spAutoFit/>
          </a:bodyPr>
          <a:lstStyle/>
          <a:p>
            <a:pPr algn="ctr"/>
            <a:r>
              <a:rPr lang="en-US" sz="20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 hemisphere of opportunity. </a:t>
            </a:r>
            <a:r>
              <a:rPr lang="en-US" sz="2000" i="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For all.</a:t>
            </a:r>
          </a:p>
        </p:txBody>
      </p:sp>
      <p:pic>
        <p:nvPicPr>
          <p:cNvPr id="8" name="Picture 7" descr="Logo  Description automatically generated">
            <a:extLst>
              <a:ext uri="{FF2B5EF4-FFF2-40B4-BE49-F238E27FC236}">
                <a16:creationId xmlns:a16="http://schemas.microsoft.com/office/drawing/2014/main" id="{22408DA2-5FA0-4E5F-946B-9BBD8E9BAB29}"/>
              </a:ext>
            </a:extLst>
          </p:cNvPr>
          <p:cNvPicPr>
            <a:picLocks noChangeAspect="1"/>
          </p:cNvPicPr>
          <p:nvPr/>
        </p:nvPicPr>
        <p:blipFill>
          <a:blip r:embed="rId3"/>
          <a:stretch>
            <a:fillRect/>
          </a:stretch>
        </p:blipFill>
        <p:spPr>
          <a:xfrm>
            <a:off x="2205738" y="5333388"/>
            <a:ext cx="1905505" cy="647085"/>
          </a:xfrm>
          <a:prstGeom prst="rect">
            <a:avLst/>
          </a:prstGeom>
        </p:spPr>
      </p:pic>
      <p:pic>
        <p:nvPicPr>
          <p:cNvPr id="1026" name="Picture 2">
            <a:extLst>
              <a:ext uri="{FF2B5EF4-FFF2-40B4-BE49-F238E27FC236}">
                <a16:creationId xmlns:a16="http://schemas.microsoft.com/office/drawing/2014/main" id="{C1E1A9BD-D308-4FF5-A5AF-D64FF51F7C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953" r="24104"/>
          <a:stretch/>
        </p:blipFill>
        <p:spPr bwMode="auto">
          <a:xfrm>
            <a:off x="5921308" y="-2"/>
            <a:ext cx="6267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254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D11AE-8A8C-4FBC-BBD9-50E42F4B91D4}"/>
              </a:ext>
            </a:extLst>
          </p:cNvPr>
          <p:cNvSpPr>
            <a:spLocks noGrp="1"/>
          </p:cNvSpPr>
          <p:nvPr>
            <p:ph type="sldNum" sz="quarter" idx="10"/>
          </p:nvPr>
        </p:nvSpPr>
        <p:spPr/>
        <p:txBody>
          <a:bodyPr/>
          <a:lstStyle/>
          <a:p>
            <a:fld id="{7BD00F27-A81B-9246-AE66-C78B503A84CD}" type="slidenum">
              <a:rPr lang="en-US" smtClean="0"/>
              <a:pPr/>
              <a:t>10</a:t>
            </a:fld>
            <a:endParaRPr lang="en-US" sz="2000"/>
          </a:p>
        </p:txBody>
      </p:sp>
      <p:sp>
        <p:nvSpPr>
          <p:cNvPr id="3" name="Text Placeholder 1">
            <a:extLst>
              <a:ext uri="{FF2B5EF4-FFF2-40B4-BE49-F238E27FC236}">
                <a16:creationId xmlns:a16="http://schemas.microsoft.com/office/drawing/2014/main" id="{05F983AD-BC08-4860-AE59-8F03C1A55A8B}"/>
              </a:ext>
            </a:extLst>
          </p:cNvPr>
          <p:cNvSpPr txBox="1">
            <a:spLocks/>
          </p:cNvSpPr>
          <p:nvPr/>
        </p:nvSpPr>
        <p:spPr>
          <a:xfrm>
            <a:off x="3497849" y="290065"/>
            <a:ext cx="8332495" cy="69872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b="1" dirty="0">
                <a:latin typeface="Tahoma"/>
                <a:ea typeface="Tahoma"/>
                <a:cs typeface="Tahoma"/>
              </a:rPr>
              <a:t>Émissions par Effectif du Personnel</a:t>
            </a:r>
          </a:p>
        </p:txBody>
      </p:sp>
      <p:sp>
        <p:nvSpPr>
          <p:cNvPr id="5" name="Rectangle 3">
            <a:extLst>
              <a:ext uri="{FF2B5EF4-FFF2-40B4-BE49-F238E27FC236}">
                <a16:creationId xmlns:a16="http://schemas.microsoft.com/office/drawing/2014/main" id="{F305AEE6-6F88-4DA9-B986-6B76562CAB4C}"/>
              </a:ext>
            </a:extLst>
          </p:cNvPr>
          <p:cNvSpPr>
            <a:spLocks noChangeArrowheads="1"/>
          </p:cNvSpPr>
          <p:nvPr/>
        </p:nvSpPr>
        <p:spPr bwMode="auto">
          <a:xfrm>
            <a:off x="1338943" y="52487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2C96F03D-B654-4D67-8380-202218B6A0E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Chart 6">
            <a:extLst>
              <a:ext uri="{FF2B5EF4-FFF2-40B4-BE49-F238E27FC236}">
                <a16:creationId xmlns:a16="http://schemas.microsoft.com/office/drawing/2014/main" id="{0560958B-1B1F-4BD3-A4EF-239BE5BE7A62}"/>
              </a:ext>
            </a:extLst>
          </p:cNvPr>
          <p:cNvGraphicFramePr/>
          <p:nvPr>
            <p:extLst>
              <p:ext uri="{D42A27DB-BD31-4B8C-83A1-F6EECF244321}">
                <p14:modId xmlns:p14="http://schemas.microsoft.com/office/powerpoint/2010/main" val="2450178717"/>
              </p:ext>
            </p:extLst>
          </p:nvPr>
        </p:nvGraphicFramePr>
        <p:xfrm>
          <a:off x="3401182" y="1294498"/>
          <a:ext cx="8486018" cy="426900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3">
            <a:extLst>
              <a:ext uri="{FF2B5EF4-FFF2-40B4-BE49-F238E27FC236}">
                <a16:creationId xmlns:a16="http://schemas.microsoft.com/office/drawing/2014/main" id="{8EE3A841-207C-45D4-86F7-D5381CA40C8E}"/>
              </a:ext>
            </a:extLst>
          </p:cNvPr>
          <p:cNvSpPr>
            <a:spLocks noChangeArrowheads="1"/>
          </p:cNvSpPr>
          <p:nvPr/>
        </p:nvSpPr>
        <p:spPr bwMode="auto">
          <a:xfrm>
            <a:off x="0" y="3670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Table 8">
            <a:extLst>
              <a:ext uri="{FF2B5EF4-FFF2-40B4-BE49-F238E27FC236}">
                <a16:creationId xmlns:a16="http://schemas.microsoft.com/office/drawing/2014/main" id="{AAF23704-9100-4064-A83C-A8F39FE49FA1}"/>
              </a:ext>
            </a:extLst>
          </p:cNvPr>
          <p:cNvGraphicFramePr>
            <a:graphicFrameLocks noGrp="1"/>
          </p:cNvGraphicFramePr>
          <p:nvPr>
            <p:extLst>
              <p:ext uri="{D42A27DB-BD31-4B8C-83A1-F6EECF244321}">
                <p14:modId xmlns:p14="http://schemas.microsoft.com/office/powerpoint/2010/main" val="3341290640"/>
              </p:ext>
            </p:extLst>
          </p:nvPr>
        </p:nvGraphicFramePr>
        <p:xfrm>
          <a:off x="194148" y="457200"/>
          <a:ext cx="3012886" cy="5528256"/>
        </p:xfrm>
        <a:graphic>
          <a:graphicData uri="http://schemas.openxmlformats.org/drawingml/2006/table">
            <a:tbl>
              <a:tblPr firstRow="1" firstCol="1" bandRow="1">
                <a:tableStyleId>{3B4B98B0-60AC-42C2-AFA5-B58CD77FA1E5}</a:tableStyleId>
              </a:tblPr>
              <a:tblGrid>
                <a:gridCol w="1328057">
                  <a:extLst>
                    <a:ext uri="{9D8B030D-6E8A-4147-A177-3AD203B41FA5}">
                      <a16:colId xmlns:a16="http://schemas.microsoft.com/office/drawing/2014/main" val="1495560842"/>
                    </a:ext>
                  </a:extLst>
                </a:gridCol>
                <a:gridCol w="1684829">
                  <a:extLst>
                    <a:ext uri="{9D8B030D-6E8A-4147-A177-3AD203B41FA5}">
                      <a16:colId xmlns:a16="http://schemas.microsoft.com/office/drawing/2014/main" val="2109271229"/>
                    </a:ext>
                  </a:extLst>
                </a:gridCol>
              </a:tblGrid>
              <a:tr h="448529">
                <a:tc>
                  <a:txBody>
                    <a:bodyPr/>
                    <a:lstStyle/>
                    <a:p>
                      <a:pPr marL="0" marR="0">
                        <a:lnSpc>
                          <a:spcPct val="115000"/>
                        </a:lnSpc>
                        <a:spcBef>
                          <a:spcPts val="0"/>
                        </a:spcBef>
                        <a:spcAft>
                          <a:spcPts val="0"/>
                        </a:spcAft>
                      </a:pPr>
                      <a:r>
                        <a:rPr lang="en-US" sz="1400">
                          <a:effectLst/>
                          <a:latin typeface="Tahoma" panose="020B0604030504040204" pitchFamily="34" charset="0"/>
                          <a:ea typeface="Tahoma" panose="020B0604030504040204" pitchFamily="34" charset="0"/>
                          <a:cs typeface="Tahoma" panose="020B0604030504040204" pitchFamily="34" charset="0"/>
                        </a:rPr>
                        <a:t>Bureau</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15000"/>
                        </a:lnSpc>
                        <a:spcBef>
                          <a:spcPts val="0"/>
                        </a:spcBef>
                        <a:spcAft>
                          <a:spcPts val="0"/>
                        </a:spcAft>
                      </a:pPr>
                      <a:r>
                        <a:rPr lang="en-US" sz="1400">
                          <a:effectLst/>
                          <a:latin typeface="Tahoma" panose="020B0604030504040204" pitchFamily="34" charset="0"/>
                          <a:ea typeface="Tahoma" panose="020B0604030504040204" pitchFamily="34" charset="0"/>
                          <a:cs typeface="Tahoma" panose="020B0604030504040204" pitchFamily="34" charset="0"/>
                        </a:rPr>
                        <a:t># Personnel permanent (2019)</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649823978"/>
                  </a:ext>
                </a:extLst>
              </a:tr>
              <a:tr h="242635">
                <a:tc>
                  <a:txBody>
                    <a:bodyPr/>
                    <a:lstStyle/>
                    <a:p>
                      <a:pPr marL="0" marR="0">
                        <a:lnSpc>
                          <a:spcPct val="115000"/>
                        </a:lnSpc>
                        <a:spcBef>
                          <a:spcPts val="0"/>
                        </a:spcBef>
                        <a:spcAft>
                          <a:spcPts val="0"/>
                        </a:spcAft>
                      </a:pPr>
                      <a:r>
                        <a:rPr lang="en-US" sz="1600" b="0">
                          <a:effectLst/>
                          <a:latin typeface="Tahoma" panose="020B0604030504040204" pitchFamily="34" charset="0"/>
                          <a:ea typeface="Tahoma" panose="020B0604030504040204" pitchFamily="34" charset="0"/>
                          <a:cs typeface="Tahoma" panose="020B0604030504040204" pitchFamily="34" charset="0"/>
                        </a:rPr>
                        <a:t>HQ</a:t>
                      </a:r>
                      <a:endParaRPr lang="en-US" sz="18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60</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4174292258"/>
                  </a:ext>
                </a:extLst>
              </a:tr>
              <a:tr h="242635">
                <a:tc>
                  <a:txBody>
                    <a:bodyPr/>
                    <a:lstStyle/>
                    <a:p>
                      <a:pPr marL="0" marR="0">
                        <a:lnSpc>
                          <a:spcPct val="115000"/>
                        </a:lnSpc>
                        <a:spcBef>
                          <a:spcPts val="0"/>
                        </a:spcBef>
                        <a:spcAft>
                          <a:spcPts val="0"/>
                        </a:spcAft>
                      </a:pPr>
                      <a:r>
                        <a:rPr lang="en-US" sz="1600" b="0" i="0">
                          <a:effectLst/>
                          <a:latin typeface="Tahoma" panose="020B0604030504040204" pitchFamily="34" charset="0"/>
                          <a:ea typeface="Tahoma" panose="020B0604030504040204" pitchFamily="34" charset="0"/>
                          <a:cs typeface="Tahoma" panose="020B0604030504040204" pitchFamily="34" charset="0"/>
                        </a:rPr>
                        <a:t>Colombia</a:t>
                      </a:r>
                      <a:endParaRPr lang="en-US" sz="1800" b="0" i="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221</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608425613"/>
                  </a:ext>
                </a:extLst>
              </a:tr>
              <a:tr h="242635">
                <a:tc>
                  <a:txBody>
                    <a:bodyPr/>
                    <a:lstStyle/>
                    <a:p>
                      <a:pPr marL="0" marR="0">
                        <a:lnSpc>
                          <a:spcPct val="115000"/>
                        </a:lnSpc>
                        <a:spcBef>
                          <a:spcPts val="0"/>
                        </a:spcBef>
                        <a:spcAft>
                          <a:spcPts val="0"/>
                        </a:spcAft>
                      </a:pPr>
                      <a:r>
                        <a:rPr lang="en-US" sz="1600" b="0">
                          <a:effectLst/>
                          <a:latin typeface="Tahoma" panose="020B0604030504040204" pitchFamily="34" charset="0"/>
                          <a:ea typeface="Tahoma" panose="020B0604030504040204" pitchFamily="34" charset="0"/>
                          <a:cs typeface="Tahoma" panose="020B0604030504040204" pitchFamily="34" charset="0"/>
                        </a:rPr>
                        <a:t>El Salvador</a:t>
                      </a:r>
                      <a:endParaRPr lang="en-US" sz="18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15</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461162757"/>
                  </a:ext>
                </a:extLst>
              </a:tr>
              <a:tr h="242635">
                <a:tc>
                  <a:txBody>
                    <a:bodyPr/>
                    <a:lstStyle/>
                    <a:p>
                      <a:pPr marL="0" marR="0">
                        <a:lnSpc>
                          <a:spcPct val="115000"/>
                        </a:lnSpc>
                        <a:spcBef>
                          <a:spcPts val="0"/>
                        </a:spcBef>
                        <a:spcAft>
                          <a:spcPts val="0"/>
                        </a:spcAft>
                      </a:pPr>
                      <a:r>
                        <a:rPr lang="en-US" sz="1600" b="0">
                          <a:effectLst/>
                          <a:latin typeface="Tahoma" panose="020B0604030504040204" pitchFamily="34" charset="0"/>
                          <a:ea typeface="Tahoma" panose="020B0604030504040204" pitchFamily="34" charset="0"/>
                          <a:cs typeface="Tahoma" panose="020B0604030504040204" pitchFamily="34" charset="0"/>
                        </a:rPr>
                        <a:t>Haiti</a:t>
                      </a:r>
                      <a:endParaRPr lang="en-US" sz="18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68</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636496252"/>
                  </a:ext>
                </a:extLst>
              </a:tr>
              <a:tr h="242635">
                <a:tc>
                  <a:txBody>
                    <a:bodyPr/>
                    <a:lstStyle/>
                    <a:p>
                      <a:pPr marL="0" marR="0">
                        <a:lnSpc>
                          <a:spcPct val="115000"/>
                        </a:lnSpc>
                        <a:spcBef>
                          <a:spcPts val="0"/>
                        </a:spcBef>
                        <a:spcAft>
                          <a:spcPts val="0"/>
                        </a:spcAft>
                      </a:pPr>
                      <a:r>
                        <a:rPr lang="en-US" sz="1600" b="0">
                          <a:effectLst/>
                          <a:latin typeface="Tahoma" panose="020B0604030504040204" pitchFamily="34" charset="0"/>
                          <a:ea typeface="Tahoma" panose="020B0604030504040204" pitchFamily="34" charset="0"/>
                          <a:cs typeface="Tahoma" panose="020B0604030504040204" pitchFamily="34" charset="0"/>
                        </a:rPr>
                        <a:t>Honduras</a:t>
                      </a:r>
                      <a:endParaRPr lang="en-US" sz="18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3</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417222876"/>
                  </a:ext>
                </a:extLst>
              </a:tr>
              <a:tr h="242635">
                <a:tc>
                  <a:txBody>
                    <a:bodyPr/>
                    <a:lstStyle/>
                    <a:p>
                      <a:pPr marL="0" marR="0">
                        <a:lnSpc>
                          <a:spcPct val="115000"/>
                        </a:lnSpc>
                        <a:spcBef>
                          <a:spcPts val="0"/>
                        </a:spcBef>
                        <a:spcAft>
                          <a:spcPts val="0"/>
                        </a:spcAft>
                      </a:pPr>
                      <a:r>
                        <a:rPr lang="en-US" sz="1600" b="0">
                          <a:effectLst/>
                          <a:latin typeface="Tahoma" panose="020B0604030504040204" pitchFamily="34" charset="0"/>
                          <a:ea typeface="Tahoma" panose="020B0604030504040204" pitchFamily="34" charset="0"/>
                          <a:cs typeface="Tahoma" panose="020B0604030504040204" pitchFamily="34" charset="0"/>
                        </a:rPr>
                        <a:t>Guatemala</a:t>
                      </a:r>
                      <a:endParaRPr lang="en-US" sz="18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4</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774886366"/>
                  </a:ext>
                </a:extLst>
              </a:tr>
              <a:tr h="242635">
                <a:tc>
                  <a:txBody>
                    <a:bodyPr/>
                    <a:lstStyle/>
                    <a:p>
                      <a:pPr marL="0" marR="0">
                        <a:lnSpc>
                          <a:spcPct val="115000"/>
                        </a:lnSpc>
                        <a:spcBef>
                          <a:spcPts val="0"/>
                        </a:spcBef>
                        <a:spcAft>
                          <a:spcPts val="0"/>
                        </a:spcAft>
                      </a:pPr>
                      <a:r>
                        <a:rPr lang="en-US" sz="1600" b="0">
                          <a:effectLst/>
                          <a:latin typeface="Tahoma" panose="020B0604030504040204" pitchFamily="34" charset="0"/>
                          <a:ea typeface="Tahoma" panose="020B0604030504040204" pitchFamily="34" charset="0"/>
                          <a:cs typeface="Tahoma" panose="020B0604030504040204" pitchFamily="34" charset="0"/>
                        </a:rPr>
                        <a:t>St. Lucia</a:t>
                      </a:r>
                      <a:endParaRPr lang="en-US" sz="18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1</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4080648621"/>
                  </a:ext>
                </a:extLst>
              </a:tr>
              <a:tr h="242635">
                <a:tc>
                  <a:txBody>
                    <a:bodyPr/>
                    <a:lstStyle/>
                    <a:p>
                      <a:pPr marL="0" marR="0">
                        <a:lnSpc>
                          <a:spcPct val="115000"/>
                        </a:lnSpc>
                        <a:spcBef>
                          <a:spcPts val="0"/>
                        </a:spcBef>
                        <a:spcAft>
                          <a:spcPts val="0"/>
                        </a:spcAft>
                      </a:pPr>
                      <a:r>
                        <a:rPr lang="en-US" sz="1600" b="0">
                          <a:effectLst/>
                          <a:latin typeface="Tahoma" panose="020B0604030504040204" pitchFamily="34" charset="0"/>
                          <a:ea typeface="Tahoma" panose="020B0604030504040204" pitchFamily="34" charset="0"/>
                          <a:cs typeface="Tahoma" panose="020B0604030504040204" pitchFamily="34" charset="0"/>
                        </a:rPr>
                        <a:t>Mexico</a:t>
                      </a:r>
                      <a:endParaRPr lang="en-US" sz="18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5</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947568766"/>
                  </a:ext>
                </a:extLst>
              </a:tr>
              <a:tr h="242635">
                <a:tc>
                  <a:txBody>
                    <a:bodyPr/>
                    <a:lstStyle/>
                    <a:p>
                      <a:pPr marL="0" marR="0">
                        <a:lnSpc>
                          <a:spcPct val="115000"/>
                        </a:lnSpc>
                        <a:spcBef>
                          <a:spcPts val="0"/>
                        </a:spcBef>
                        <a:spcAft>
                          <a:spcPts val="0"/>
                        </a:spcAft>
                      </a:pPr>
                      <a:r>
                        <a:rPr lang="en-US" sz="1600" b="0">
                          <a:effectLst/>
                          <a:latin typeface="Tahoma" panose="020B0604030504040204" pitchFamily="34" charset="0"/>
                          <a:ea typeface="Tahoma" panose="020B0604030504040204" pitchFamily="34" charset="0"/>
                          <a:cs typeface="Tahoma" panose="020B0604030504040204" pitchFamily="34" charset="0"/>
                        </a:rPr>
                        <a:t>Venezuela</a:t>
                      </a:r>
                      <a:endParaRPr lang="en-US" sz="18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17</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266242761"/>
                  </a:ext>
                </a:extLst>
              </a:tr>
              <a:tr h="242635">
                <a:tc>
                  <a:txBody>
                    <a:bodyPr/>
                    <a:lstStyle/>
                    <a:p>
                      <a:pPr marL="0" marR="0">
                        <a:lnSpc>
                          <a:spcPct val="115000"/>
                        </a:lnSpc>
                        <a:spcBef>
                          <a:spcPts val="0"/>
                        </a:spcBef>
                        <a:spcAft>
                          <a:spcPts val="0"/>
                        </a:spcAft>
                      </a:pPr>
                      <a:r>
                        <a:rPr lang="en-US" sz="1600" b="0">
                          <a:effectLst/>
                          <a:latin typeface="Tahoma" panose="020B0604030504040204" pitchFamily="34" charset="0"/>
                          <a:ea typeface="Tahoma" panose="020B0604030504040204" pitchFamily="34" charset="0"/>
                          <a:cs typeface="Tahoma" panose="020B0604030504040204" pitchFamily="34" charset="0"/>
                        </a:rPr>
                        <a:t>Guyana</a:t>
                      </a:r>
                      <a:endParaRPr lang="en-US" sz="18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0</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671994517"/>
                  </a:ext>
                </a:extLst>
              </a:tr>
              <a:tr h="242635">
                <a:tc>
                  <a:txBody>
                    <a:bodyPr/>
                    <a:lstStyle/>
                    <a:p>
                      <a:pPr marL="0" marR="0">
                        <a:lnSpc>
                          <a:spcPct val="115000"/>
                        </a:lnSpc>
                        <a:spcBef>
                          <a:spcPts val="0"/>
                        </a:spcBef>
                        <a:spcAft>
                          <a:spcPts val="0"/>
                        </a:spcAft>
                      </a:pPr>
                      <a:r>
                        <a:rPr lang="en-US" sz="1600" b="0">
                          <a:effectLst/>
                          <a:latin typeface="Tahoma" panose="020B0604030504040204" pitchFamily="34" charset="0"/>
                          <a:ea typeface="Tahoma" panose="020B0604030504040204" pitchFamily="34" charset="0"/>
                          <a:cs typeface="Tahoma" panose="020B0604030504040204" pitchFamily="34" charset="0"/>
                        </a:rPr>
                        <a:t>Ecuador</a:t>
                      </a:r>
                      <a:endParaRPr lang="en-US" sz="18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7</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590299685"/>
                  </a:ext>
                </a:extLst>
              </a:tr>
              <a:tr h="242635">
                <a:tc>
                  <a:txBody>
                    <a:bodyPr/>
                    <a:lstStyle/>
                    <a:p>
                      <a:pPr marL="0" marR="0">
                        <a:lnSpc>
                          <a:spcPct val="115000"/>
                        </a:lnSpc>
                        <a:spcBef>
                          <a:spcPts val="0"/>
                        </a:spcBef>
                        <a:spcAft>
                          <a:spcPts val="0"/>
                        </a:spcAft>
                      </a:pPr>
                      <a:r>
                        <a:rPr lang="en-US" sz="1600" b="0">
                          <a:effectLst/>
                          <a:latin typeface="Tahoma" panose="020B0604030504040204" pitchFamily="34" charset="0"/>
                          <a:ea typeface="Tahoma" panose="020B0604030504040204" pitchFamily="34" charset="0"/>
                          <a:cs typeface="Tahoma" panose="020B0604030504040204" pitchFamily="34" charset="0"/>
                        </a:rPr>
                        <a:t>Peru</a:t>
                      </a:r>
                      <a:endParaRPr lang="en-US" sz="18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3</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569348608"/>
                  </a:ext>
                </a:extLst>
              </a:tr>
              <a:tr h="242635">
                <a:tc>
                  <a:txBody>
                    <a:bodyPr/>
                    <a:lstStyle/>
                    <a:p>
                      <a:pPr marL="0" marR="0">
                        <a:lnSpc>
                          <a:spcPct val="115000"/>
                        </a:lnSpc>
                        <a:spcBef>
                          <a:spcPts val="0"/>
                        </a:spcBef>
                        <a:spcAft>
                          <a:spcPts val="0"/>
                        </a:spcAft>
                      </a:pPr>
                      <a:r>
                        <a:rPr lang="en-US" sz="1600" b="0">
                          <a:effectLst/>
                          <a:latin typeface="Tahoma" panose="020B0604030504040204" pitchFamily="34" charset="0"/>
                          <a:ea typeface="Tahoma" panose="020B0604030504040204" pitchFamily="34" charset="0"/>
                          <a:cs typeface="Tahoma" panose="020B0604030504040204" pitchFamily="34" charset="0"/>
                        </a:rPr>
                        <a:t>Belize</a:t>
                      </a:r>
                      <a:endParaRPr lang="en-US" sz="18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1</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738807742"/>
                  </a:ext>
                </a:extLst>
              </a:tr>
              <a:tr h="242635">
                <a:tc>
                  <a:txBody>
                    <a:bodyPr/>
                    <a:lstStyle/>
                    <a:p>
                      <a:pPr marL="0" marR="0">
                        <a:lnSpc>
                          <a:spcPct val="115000"/>
                        </a:lnSpc>
                        <a:spcBef>
                          <a:spcPts val="0"/>
                        </a:spcBef>
                        <a:spcAft>
                          <a:spcPts val="0"/>
                        </a:spcAft>
                      </a:pPr>
                      <a:r>
                        <a:rPr lang="en-US" sz="1600" b="0">
                          <a:effectLst/>
                          <a:latin typeface="Tahoma" panose="020B0604030504040204" pitchFamily="34" charset="0"/>
                          <a:ea typeface="Tahoma" panose="020B0604030504040204" pitchFamily="34" charset="0"/>
                          <a:cs typeface="Tahoma" panose="020B0604030504040204" pitchFamily="34" charset="0"/>
                        </a:rPr>
                        <a:t>Jamaica</a:t>
                      </a:r>
                      <a:endParaRPr lang="en-US" sz="18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697162499"/>
                  </a:ext>
                </a:extLst>
              </a:tr>
              <a:tr h="512597">
                <a:tc>
                  <a:txBody>
                    <a:bodyPr/>
                    <a:lstStyle/>
                    <a:p>
                      <a:pPr marL="0" marR="0">
                        <a:lnSpc>
                          <a:spcPct val="115000"/>
                        </a:lnSpc>
                        <a:spcBef>
                          <a:spcPts val="0"/>
                        </a:spcBef>
                        <a:spcAft>
                          <a:spcPts val="0"/>
                        </a:spcAft>
                      </a:pPr>
                      <a:r>
                        <a:rPr lang="en-US" sz="1600" b="0">
                          <a:effectLst/>
                          <a:latin typeface="Tahoma" panose="020B0604030504040204" pitchFamily="34" charset="0"/>
                          <a:ea typeface="Tahoma" panose="020B0604030504040204" pitchFamily="34" charset="0"/>
                          <a:cs typeface="Tahoma" panose="020B0604030504040204" pitchFamily="34" charset="0"/>
                        </a:rPr>
                        <a:t>Trinidad &amp; Tobago</a:t>
                      </a:r>
                      <a:endParaRPr lang="en-US" sz="18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1</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984006403"/>
                  </a:ext>
                </a:extLst>
              </a:tr>
              <a:tr h="242635">
                <a:tc>
                  <a:txBody>
                    <a:bodyPr/>
                    <a:lstStyle/>
                    <a:p>
                      <a:pPr marL="0" marR="0">
                        <a:lnSpc>
                          <a:spcPct val="115000"/>
                        </a:lnSpc>
                        <a:spcBef>
                          <a:spcPts val="0"/>
                        </a:spcBef>
                        <a:spcAft>
                          <a:spcPts val="0"/>
                        </a:spcAft>
                      </a:pPr>
                      <a:r>
                        <a:rPr lang="en-US" sz="1600" b="0">
                          <a:effectLst/>
                          <a:latin typeface="Tahoma" panose="020B0604030504040204" pitchFamily="34" charset="0"/>
                          <a:ea typeface="Tahoma" panose="020B0604030504040204" pitchFamily="34" charset="0"/>
                          <a:cs typeface="Tahoma" panose="020B0604030504040204" pitchFamily="34" charset="0"/>
                        </a:rPr>
                        <a:t>Nicaragua</a:t>
                      </a:r>
                      <a:endParaRPr lang="en-US" sz="18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3</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509804712"/>
                  </a:ext>
                </a:extLst>
              </a:tr>
              <a:tr h="242635">
                <a:tc>
                  <a:txBody>
                    <a:bodyPr/>
                    <a:lstStyle/>
                    <a:p>
                      <a:pPr marL="0" marR="0">
                        <a:lnSpc>
                          <a:spcPct val="115000"/>
                        </a:lnSpc>
                        <a:spcBef>
                          <a:spcPts val="0"/>
                        </a:spcBef>
                        <a:spcAft>
                          <a:spcPts val="0"/>
                        </a:spcAft>
                      </a:pPr>
                      <a:r>
                        <a:rPr lang="en-US" sz="1600" b="0">
                          <a:effectLst/>
                          <a:latin typeface="Tahoma" panose="020B0604030504040204" pitchFamily="34" charset="0"/>
                          <a:ea typeface="Tahoma" panose="020B0604030504040204" pitchFamily="34" charset="0"/>
                          <a:cs typeface="Tahoma" panose="020B0604030504040204" pitchFamily="34" charset="0"/>
                        </a:rPr>
                        <a:t>Bahamas</a:t>
                      </a:r>
                      <a:endParaRPr lang="en-US" sz="18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1</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622489771"/>
                  </a:ext>
                </a:extLst>
              </a:tr>
              <a:tr h="242635">
                <a:tc>
                  <a:txBody>
                    <a:bodyPr/>
                    <a:lstStyle/>
                    <a:p>
                      <a:pPr marL="0" marR="0">
                        <a:lnSpc>
                          <a:spcPct val="115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Total</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b="1">
                          <a:effectLst/>
                          <a:latin typeface="Tahoma" panose="020B0604030504040204" pitchFamily="34" charset="0"/>
                          <a:ea typeface="Tahoma" panose="020B0604030504040204" pitchFamily="34" charset="0"/>
                          <a:cs typeface="Tahoma" panose="020B0604030504040204" pitchFamily="34" charset="0"/>
                        </a:rPr>
                        <a:t>412</a:t>
                      </a:r>
                      <a:endParaRPr lang="en-US" sz="1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935909378"/>
                  </a:ext>
                </a:extLst>
              </a:tr>
            </a:tbl>
          </a:graphicData>
        </a:graphic>
      </p:graphicFrame>
    </p:spTree>
    <p:extLst>
      <p:ext uri="{BB962C8B-B14F-4D97-AF65-F5344CB8AC3E}">
        <p14:creationId xmlns:p14="http://schemas.microsoft.com/office/powerpoint/2010/main" val="2078457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D11AE-8A8C-4FBC-BBD9-50E42F4B91D4}"/>
              </a:ext>
            </a:extLst>
          </p:cNvPr>
          <p:cNvSpPr>
            <a:spLocks noGrp="1"/>
          </p:cNvSpPr>
          <p:nvPr>
            <p:ph type="sldNum" sz="quarter" idx="10"/>
          </p:nvPr>
        </p:nvSpPr>
        <p:spPr/>
        <p:txBody>
          <a:bodyPr/>
          <a:lstStyle/>
          <a:p>
            <a:fld id="{7BD00F27-A81B-9246-AE66-C78B503A84CD}" type="slidenum">
              <a:rPr lang="en-US" smtClean="0"/>
              <a:pPr/>
              <a:t>11</a:t>
            </a:fld>
            <a:endParaRPr lang="en-US" sz="2000"/>
          </a:p>
        </p:txBody>
      </p:sp>
      <p:sp>
        <p:nvSpPr>
          <p:cNvPr id="3" name="Text Placeholder 1">
            <a:extLst>
              <a:ext uri="{FF2B5EF4-FFF2-40B4-BE49-F238E27FC236}">
                <a16:creationId xmlns:a16="http://schemas.microsoft.com/office/drawing/2014/main" id="{05F983AD-BC08-4860-AE59-8F03C1A55A8B}"/>
              </a:ext>
            </a:extLst>
          </p:cNvPr>
          <p:cNvSpPr txBox="1">
            <a:spLocks/>
          </p:cNvSpPr>
          <p:nvPr/>
        </p:nvSpPr>
        <p:spPr>
          <a:xfrm>
            <a:off x="297661" y="354282"/>
            <a:ext cx="11596677" cy="69872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200" b="1" dirty="0">
                <a:latin typeface="Tahoma"/>
                <a:ea typeface="Tahoma"/>
                <a:cs typeface="Tahoma"/>
              </a:rPr>
              <a:t>Comparaison avec les Organisations de Développement</a:t>
            </a:r>
            <a:endParaRPr lang="en-US" sz="3200" b="1" dirty="0">
              <a:latin typeface="Tahoma"/>
              <a:ea typeface="Tahoma"/>
              <a:cs typeface="Tahoma"/>
            </a:endParaRPr>
          </a:p>
        </p:txBody>
      </p:sp>
      <p:sp>
        <p:nvSpPr>
          <p:cNvPr id="5" name="Rectangle 3">
            <a:extLst>
              <a:ext uri="{FF2B5EF4-FFF2-40B4-BE49-F238E27FC236}">
                <a16:creationId xmlns:a16="http://schemas.microsoft.com/office/drawing/2014/main" id="{F305AEE6-6F88-4DA9-B986-6B76562CAB4C}"/>
              </a:ext>
            </a:extLst>
          </p:cNvPr>
          <p:cNvSpPr>
            <a:spLocks noChangeArrowheads="1"/>
          </p:cNvSpPr>
          <p:nvPr/>
        </p:nvSpPr>
        <p:spPr bwMode="auto">
          <a:xfrm>
            <a:off x="1338943" y="52487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2C96F03D-B654-4D67-8380-202218B6A0E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a:extLst>
              <a:ext uri="{FF2B5EF4-FFF2-40B4-BE49-F238E27FC236}">
                <a16:creationId xmlns:a16="http://schemas.microsoft.com/office/drawing/2014/main" id="{8EE3A841-207C-45D4-86F7-D5381CA40C8E}"/>
              </a:ext>
            </a:extLst>
          </p:cNvPr>
          <p:cNvSpPr>
            <a:spLocks noChangeArrowheads="1"/>
          </p:cNvSpPr>
          <p:nvPr/>
        </p:nvSpPr>
        <p:spPr bwMode="auto">
          <a:xfrm>
            <a:off x="0" y="3670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Chart 9">
            <a:extLst>
              <a:ext uri="{FF2B5EF4-FFF2-40B4-BE49-F238E27FC236}">
                <a16:creationId xmlns:a16="http://schemas.microsoft.com/office/drawing/2014/main" id="{87D00B88-B9E2-A44E-A37C-9FE188E433B6}"/>
              </a:ext>
            </a:extLst>
          </p:cNvPr>
          <p:cNvGraphicFramePr/>
          <p:nvPr>
            <p:extLst>
              <p:ext uri="{D42A27DB-BD31-4B8C-83A1-F6EECF244321}">
                <p14:modId xmlns:p14="http://schemas.microsoft.com/office/powerpoint/2010/main" val="561908323"/>
              </p:ext>
            </p:extLst>
          </p:nvPr>
        </p:nvGraphicFramePr>
        <p:xfrm>
          <a:off x="606574" y="1294371"/>
          <a:ext cx="7320189" cy="426925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4923718-9E1A-4AAF-9E5F-5CF3DA07EF54}"/>
              </a:ext>
            </a:extLst>
          </p:cNvPr>
          <p:cNvSpPr txBox="1"/>
          <p:nvPr/>
        </p:nvSpPr>
        <p:spPr>
          <a:xfrm>
            <a:off x="8140344" y="1133108"/>
            <a:ext cx="3838075" cy="4401205"/>
          </a:xfrm>
          <a:prstGeom prst="rect">
            <a:avLst/>
          </a:prstGeom>
          <a:solidFill>
            <a:schemeClr val="accent2">
              <a:lumMod val="20000"/>
              <a:lumOff val="80000"/>
            </a:schemeClr>
          </a:solidFill>
        </p:spPr>
        <p:txBody>
          <a:bodyPr wrap="square" lIns="91440" tIns="45720" rIns="91440" bIns="45720" rtlCol="0" anchor="t">
            <a:spAutoFit/>
          </a:bodyPr>
          <a:lstStyle/>
          <a:p>
            <a:r>
              <a:rPr lang="fr-FR" sz="2000">
                <a:latin typeface="Tahoma"/>
                <a:ea typeface="Tahoma"/>
                <a:cs typeface="Tahoma"/>
              </a:rPr>
              <a:t>Les autres organisations figurant dans ce graphique sont des membres sélectionnés du collectif Carbon </a:t>
            </a:r>
            <a:r>
              <a:rPr lang="fr-FR" sz="2000" err="1">
                <a:latin typeface="Tahoma"/>
                <a:ea typeface="Tahoma"/>
                <a:cs typeface="Tahoma"/>
              </a:rPr>
              <a:t>Accountability</a:t>
            </a:r>
            <a:r>
              <a:rPr lang="fr-FR" sz="2000">
                <a:latin typeface="Tahoma"/>
                <a:ea typeface="Tahoma"/>
                <a:cs typeface="Tahoma"/>
              </a:rPr>
              <a:t> in </a:t>
            </a:r>
            <a:r>
              <a:rPr lang="fr-FR" sz="2000" err="1">
                <a:latin typeface="Tahoma"/>
                <a:ea typeface="Tahoma"/>
                <a:cs typeface="Tahoma"/>
              </a:rPr>
              <a:t>Development</a:t>
            </a:r>
            <a:r>
              <a:rPr lang="fr-FR" sz="2000">
                <a:latin typeface="Tahoma"/>
                <a:ea typeface="Tahoma"/>
                <a:cs typeface="Tahoma"/>
              </a:rPr>
              <a:t>:</a:t>
            </a:r>
          </a:p>
          <a:p>
            <a:endParaRPr lang="en-US" sz="2000">
              <a:latin typeface="Tahoma"/>
              <a:ea typeface="Tahoma"/>
              <a:cs typeface="Tahoma"/>
            </a:endParaRPr>
          </a:p>
          <a:p>
            <a:pPr marL="342900" indent="-342900">
              <a:buClr>
                <a:schemeClr val="accent4"/>
              </a:buClr>
              <a:buSzPct val="150000"/>
              <a:buFont typeface="Wingdings" panose="05000000000000000000" pitchFamily="2" charset="2"/>
              <a:buChar char="§"/>
            </a:pPr>
            <a:r>
              <a:rPr lang="en-US" sz="2000">
                <a:latin typeface="Tahoma"/>
                <a:ea typeface="Tahoma"/>
                <a:cs typeface="Tahoma"/>
              </a:rPr>
              <a:t>Clinton Health Access Initiative</a:t>
            </a:r>
          </a:p>
          <a:p>
            <a:pPr marL="342900" indent="-342900">
              <a:buClr>
                <a:schemeClr val="accent4"/>
              </a:buClr>
              <a:buSzPct val="150000"/>
              <a:buFont typeface="Wingdings" panose="05000000000000000000" pitchFamily="2" charset="2"/>
              <a:buChar char="§"/>
            </a:pPr>
            <a:r>
              <a:rPr lang="en-US" sz="2000">
                <a:latin typeface="Tahoma"/>
                <a:ea typeface="Tahoma"/>
                <a:cs typeface="Tahoma"/>
              </a:rPr>
              <a:t>Partners In Health</a:t>
            </a:r>
          </a:p>
          <a:p>
            <a:pPr marL="342900" indent="-342900">
              <a:buClr>
                <a:schemeClr val="accent4"/>
              </a:buClr>
              <a:buSzPct val="150000"/>
              <a:buFont typeface="Wingdings" panose="05000000000000000000" pitchFamily="2" charset="2"/>
              <a:buChar char="§"/>
            </a:pPr>
            <a:r>
              <a:rPr lang="en-US" sz="2000">
                <a:latin typeface="Tahoma"/>
                <a:ea typeface="Tahoma"/>
                <a:cs typeface="Tahoma"/>
              </a:rPr>
              <a:t>EvidenceAction</a:t>
            </a:r>
          </a:p>
          <a:p>
            <a:pPr marL="342900" indent="-342900">
              <a:buClr>
                <a:schemeClr val="accent4"/>
              </a:buClr>
              <a:buSzPct val="150000"/>
              <a:buFont typeface="Wingdings" panose="05000000000000000000" pitchFamily="2" charset="2"/>
              <a:buChar char="§"/>
            </a:pPr>
            <a:r>
              <a:rPr lang="en-US" sz="2000">
                <a:latin typeface="Tahoma"/>
                <a:ea typeface="Tahoma"/>
                <a:cs typeface="Tahoma"/>
              </a:rPr>
              <a:t>PIVOT</a:t>
            </a:r>
          </a:p>
          <a:p>
            <a:pPr marL="342900" indent="-342900">
              <a:buClr>
                <a:schemeClr val="accent4"/>
              </a:buClr>
              <a:buSzPct val="150000"/>
              <a:buFont typeface="Wingdings" panose="05000000000000000000" pitchFamily="2" charset="2"/>
              <a:buChar char="§"/>
            </a:pPr>
            <a:r>
              <a:rPr lang="en-US" sz="2000">
                <a:latin typeface="Tahoma"/>
                <a:ea typeface="Tahoma"/>
                <a:cs typeface="Tahoma"/>
              </a:rPr>
              <a:t>Integrate Health</a:t>
            </a:r>
          </a:p>
          <a:p>
            <a:pPr marL="342900" indent="-342900">
              <a:buClr>
                <a:schemeClr val="accent4"/>
              </a:buClr>
              <a:buSzPct val="150000"/>
              <a:buFont typeface="Wingdings" panose="05000000000000000000" pitchFamily="2" charset="2"/>
              <a:buChar char="§"/>
            </a:pPr>
            <a:r>
              <a:rPr lang="en-US" sz="2000">
                <a:latin typeface="Tahoma"/>
                <a:ea typeface="Tahoma"/>
                <a:cs typeface="Tahoma"/>
              </a:rPr>
              <a:t>Malaria No More</a:t>
            </a:r>
          </a:p>
          <a:p>
            <a:pPr marL="342900" indent="-342900">
              <a:buClr>
                <a:schemeClr val="accent4"/>
              </a:buClr>
              <a:buSzPct val="150000"/>
              <a:buFont typeface="Wingdings" panose="05000000000000000000" pitchFamily="2" charset="2"/>
              <a:buChar char="§"/>
            </a:pPr>
            <a:r>
              <a:rPr lang="en-US" sz="2000">
                <a:latin typeface="Tahoma"/>
                <a:ea typeface="Tahoma"/>
                <a:cs typeface="Tahoma"/>
              </a:rPr>
              <a:t>Give Directly</a:t>
            </a:r>
          </a:p>
        </p:txBody>
      </p:sp>
      <p:sp>
        <p:nvSpPr>
          <p:cNvPr id="9" name="Rectangle 8">
            <a:extLst>
              <a:ext uri="{FF2B5EF4-FFF2-40B4-BE49-F238E27FC236}">
                <a16:creationId xmlns:a16="http://schemas.microsoft.com/office/drawing/2014/main" id="{16B60006-D5AE-4D3B-89DD-870A35A43644}"/>
              </a:ext>
            </a:extLst>
          </p:cNvPr>
          <p:cNvSpPr/>
          <p:nvPr/>
        </p:nvSpPr>
        <p:spPr>
          <a:xfrm>
            <a:off x="213581" y="5508026"/>
            <a:ext cx="10904392" cy="646331"/>
          </a:xfrm>
          <a:prstGeom prst="rect">
            <a:avLst/>
          </a:prstGeom>
        </p:spPr>
        <p:txBody>
          <a:bodyPr wrap="square" lIns="91440" tIns="45720" rIns="91440" bIns="45720" anchor="t">
            <a:spAutoFit/>
          </a:bodyPr>
          <a:lstStyle/>
          <a:p>
            <a:r>
              <a:rPr lang="fr-FR">
                <a:latin typeface="Tahoma"/>
                <a:ea typeface="Tahoma"/>
                <a:cs typeface="Tahoma"/>
              </a:rPr>
              <a:t>Beaucoup de ces organisations travaillent principalement en Afrique, ce qui peut augmenter les émissions du champ d'application 3.6.</a:t>
            </a:r>
            <a:endParaRPr lang="en-US" sz="16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49059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D11AE-8A8C-4FBC-BBD9-50E42F4B91D4}"/>
              </a:ext>
            </a:extLst>
          </p:cNvPr>
          <p:cNvSpPr>
            <a:spLocks noGrp="1"/>
          </p:cNvSpPr>
          <p:nvPr>
            <p:ph type="sldNum" sz="quarter" idx="10"/>
          </p:nvPr>
        </p:nvSpPr>
        <p:spPr/>
        <p:txBody>
          <a:bodyPr/>
          <a:lstStyle/>
          <a:p>
            <a:fld id="{7BD00F27-A81B-9246-AE66-C78B503A84CD}" type="slidenum">
              <a:rPr lang="en-US" smtClean="0"/>
              <a:pPr/>
              <a:t>12</a:t>
            </a:fld>
            <a:endParaRPr lang="en-US" sz="2000"/>
          </a:p>
        </p:txBody>
      </p:sp>
      <p:sp>
        <p:nvSpPr>
          <p:cNvPr id="3" name="Text Placeholder 1">
            <a:extLst>
              <a:ext uri="{FF2B5EF4-FFF2-40B4-BE49-F238E27FC236}">
                <a16:creationId xmlns:a16="http://schemas.microsoft.com/office/drawing/2014/main" id="{05F983AD-BC08-4860-AE59-8F03C1A55A8B}"/>
              </a:ext>
            </a:extLst>
          </p:cNvPr>
          <p:cNvSpPr txBox="1">
            <a:spLocks/>
          </p:cNvSpPr>
          <p:nvPr/>
        </p:nvSpPr>
        <p:spPr>
          <a:xfrm>
            <a:off x="873275" y="389824"/>
            <a:ext cx="10445449" cy="69872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err="1">
                <a:latin typeface="Tahoma"/>
                <a:ea typeface="Tahoma"/>
                <a:cs typeface="Tahoma"/>
              </a:rPr>
              <a:t>Comparaison</a:t>
            </a:r>
            <a:r>
              <a:rPr lang="en-US" sz="3600" b="1" dirty="0">
                <a:latin typeface="Tahoma"/>
                <a:ea typeface="Tahoma"/>
                <a:cs typeface="Tahoma"/>
              </a:rPr>
              <a:t> avec </a:t>
            </a:r>
            <a:r>
              <a:rPr lang="en-US" sz="3600" b="1" dirty="0" err="1">
                <a:latin typeface="Tahoma"/>
                <a:ea typeface="Tahoma"/>
                <a:cs typeface="Tahoma"/>
              </a:rPr>
              <a:t>D'autres</a:t>
            </a:r>
            <a:r>
              <a:rPr lang="en-US" sz="3600" b="1" dirty="0">
                <a:latin typeface="Tahoma"/>
                <a:ea typeface="Tahoma"/>
                <a:cs typeface="Tahoma"/>
              </a:rPr>
              <a:t> </a:t>
            </a:r>
            <a:r>
              <a:rPr lang="en-US" sz="3600" b="1" dirty="0" err="1">
                <a:latin typeface="Tahoma"/>
                <a:ea typeface="Tahoma"/>
                <a:cs typeface="Tahoma"/>
              </a:rPr>
              <a:t>Organisations</a:t>
            </a:r>
          </a:p>
        </p:txBody>
      </p:sp>
      <p:sp>
        <p:nvSpPr>
          <p:cNvPr id="5" name="Rectangle 3">
            <a:extLst>
              <a:ext uri="{FF2B5EF4-FFF2-40B4-BE49-F238E27FC236}">
                <a16:creationId xmlns:a16="http://schemas.microsoft.com/office/drawing/2014/main" id="{F305AEE6-6F88-4DA9-B986-6B76562CAB4C}"/>
              </a:ext>
            </a:extLst>
          </p:cNvPr>
          <p:cNvSpPr>
            <a:spLocks noChangeArrowheads="1"/>
          </p:cNvSpPr>
          <p:nvPr/>
        </p:nvSpPr>
        <p:spPr bwMode="auto">
          <a:xfrm>
            <a:off x="1338943" y="52487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2C96F03D-B654-4D67-8380-202218B6A0E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a:extLst>
              <a:ext uri="{FF2B5EF4-FFF2-40B4-BE49-F238E27FC236}">
                <a16:creationId xmlns:a16="http://schemas.microsoft.com/office/drawing/2014/main" id="{8EE3A841-207C-45D4-86F7-D5381CA40C8E}"/>
              </a:ext>
            </a:extLst>
          </p:cNvPr>
          <p:cNvSpPr>
            <a:spLocks noChangeArrowheads="1"/>
          </p:cNvSpPr>
          <p:nvPr/>
        </p:nvSpPr>
        <p:spPr bwMode="auto">
          <a:xfrm>
            <a:off x="0" y="3670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7">
            <a:extLst>
              <a:ext uri="{FF2B5EF4-FFF2-40B4-BE49-F238E27FC236}">
                <a16:creationId xmlns:a16="http://schemas.microsoft.com/office/drawing/2014/main" id="{44710E08-ADFD-4275-AEA2-5D9681FDDF51}"/>
              </a:ext>
            </a:extLst>
          </p:cNvPr>
          <p:cNvGraphicFramePr>
            <a:graphicFrameLocks noGrp="1"/>
          </p:cNvGraphicFramePr>
          <p:nvPr>
            <p:extLst>
              <p:ext uri="{D42A27DB-BD31-4B8C-83A1-F6EECF244321}">
                <p14:modId xmlns:p14="http://schemas.microsoft.com/office/powerpoint/2010/main" val="943361444"/>
              </p:ext>
            </p:extLst>
          </p:nvPr>
        </p:nvGraphicFramePr>
        <p:xfrm>
          <a:off x="616914" y="1375096"/>
          <a:ext cx="10958169" cy="4297680"/>
        </p:xfrm>
        <a:graphic>
          <a:graphicData uri="http://schemas.openxmlformats.org/drawingml/2006/table">
            <a:tbl>
              <a:tblPr firstRow="1" bandRow="1">
                <a:tableStyleId>{5C22544A-7EE6-4342-B048-85BDC9FD1C3A}</a:tableStyleId>
              </a:tblPr>
              <a:tblGrid>
                <a:gridCol w="2663496">
                  <a:extLst>
                    <a:ext uri="{9D8B030D-6E8A-4147-A177-3AD203B41FA5}">
                      <a16:colId xmlns:a16="http://schemas.microsoft.com/office/drawing/2014/main" val="1666806220"/>
                    </a:ext>
                  </a:extLst>
                </a:gridCol>
                <a:gridCol w="2491740">
                  <a:extLst>
                    <a:ext uri="{9D8B030D-6E8A-4147-A177-3AD203B41FA5}">
                      <a16:colId xmlns:a16="http://schemas.microsoft.com/office/drawing/2014/main" val="2106189862"/>
                    </a:ext>
                  </a:extLst>
                </a:gridCol>
                <a:gridCol w="5802933">
                  <a:extLst>
                    <a:ext uri="{9D8B030D-6E8A-4147-A177-3AD203B41FA5}">
                      <a16:colId xmlns:a16="http://schemas.microsoft.com/office/drawing/2014/main" val="3005871373"/>
                    </a:ext>
                  </a:extLst>
                </a:gridCol>
              </a:tblGrid>
              <a:tr h="370840">
                <a:tc>
                  <a:txBody>
                    <a:bodyPr/>
                    <a:lstStyle/>
                    <a:p>
                      <a:r>
                        <a:rPr lang="en-US" err="1">
                          <a:latin typeface="Tahoma" panose="020B0604030504040204" pitchFamily="34" charset="0"/>
                          <a:ea typeface="Tahoma" panose="020B0604030504040204" pitchFamily="34" charset="0"/>
                          <a:cs typeface="Tahoma" panose="020B0604030504040204" pitchFamily="34" charset="0"/>
                        </a:rPr>
                        <a:t>Autres</a:t>
                      </a:r>
                      <a:r>
                        <a:rPr lang="en-US">
                          <a:latin typeface="Tahoma" panose="020B0604030504040204" pitchFamily="34" charset="0"/>
                          <a:ea typeface="Tahoma" panose="020B0604030504040204" pitchFamily="34" charset="0"/>
                          <a:cs typeface="Tahoma" panose="020B0604030504040204" pitchFamily="34" charset="0"/>
                        </a:rPr>
                        <a:t> </a:t>
                      </a:r>
                      <a:r>
                        <a:rPr lang="en-US" err="1">
                          <a:latin typeface="Tahoma" panose="020B0604030504040204" pitchFamily="34" charset="0"/>
                          <a:ea typeface="Tahoma" panose="020B0604030504040204" pitchFamily="34" charset="0"/>
                          <a:cs typeface="Tahoma" panose="020B0604030504040204" pitchFamily="34" charset="0"/>
                        </a:rPr>
                        <a:t>organisations</a:t>
                      </a:r>
                      <a:endParaRPr lang="en-US">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fr-FR">
                          <a:latin typeface="Tahoma" panose="020B0604030504040204" pitchFamily="34" charset="0"/>
                          <a:ea typeface="Tahoma" panose="020B0604030504040204" pitchFamily="34" charset="0"/>
                          <a:cs typeface="Tahoma" panose="020B0604030504040204" pitchFamily="34" charset="0"/>
                        </a:rPr>
                        <a:t>Émissions par effectif de personnel en 2019</a:t>
                      </a: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Notes</a:t>
                      </a:r>
                    </a:p>
                  </a:txBody>
                  <a:tcPr/>
                </a:tc>
                <a:extLst>
                  <a:ext uri="{0D108BD9-81ED-4DB2-BD59-A6C34878D82A}">
                    <a16:rowId xmlns:a16="http://schemas.microsoft.com/office/drawing/2014/main" val="2408295443"/>
                  </a:ext>
                </a:extLst>
              </a:tr>
              <a:tr h="370840">
                <a:tc>
                  <a:txBody>
                    <a:bodyPr/>
                    <a:lstStyle/>
                    <a:p>
                      <a:r>
                        <a:rPr lang="en-US">
                          <a:latin typeface="Tahoma" panose="020B0604030504040204" pitchFamily="34" charset="0"/>
                          <a:ea typeface="Tahoma" panose="020B0604030504040204" pitchFamily="34" charset="0"/>
                          <a:cs typeface="Tahoma" panose="020B0604030504040204" pitchFamily="34" charset="0"/>
                        </a:rPr>
                        <a:t>United Nations</a:t>
                      </a: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6.5 mtCO2e</a:t>
                      </a:r>
                    </a:p>
                  </a:txBody>
                  <a:tcPr/>
                </a:tc>
                <a:tc>
                  <a:txBody>
                    <a:bodyPr/>
                    <a:lstStyle/>
                    <a:p>
                      <a:r>
                        <a:rPr lang="fr-FR">
                          <a:solidFill>
                            <a:schemeClr val="tx1"/>
                          </a:solidFill>
                          <a:latin typeface="Tahoma"/>
                          <a:ea typeface="Tahoma"/>
                          <a:cs typeface="Tahoma"/>
                        </a:rPr>
                        <a:t>45 % des émissions proviennent des déplacements en avion, 43 % des installations, 12 % des autres déplacements.</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217579069"/>
                  </a:ext>
                </a:extLst>
              </a:tr>
              <a:tr h="370840">
                <a:tc>
                  <a:txBody>
                    <a:bodyPr/>
                    <a:lstStyle/>
                    <a:p>
                      <a:r>
                        <a:rPr lang="en-US">
                          <a:latin typeface="Tahoma" panose="020B0604030504040204" pitchFamily="34" charset="0"/>
                          <a:ea typeface="Tahoma" panose="020B0604030504040204" pitchFamily="34" charset="0"/>
                          <a:cs typeface="Tahoma" panose="020B0604030504040204" pitchFamily="34" charset="0"/>
                        </a:rPr>
                        <a:t>World Resources Institute (WRI)</a:t>
                      </a: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3.67 mtCO2e</a:t>
                      </a:r>
                    </a:p>
                  </a:txBody>
                  <a:tcPr/>
                </a:tc>
                <a:tc>
                  <a:txBody>
                    <a:bodyPr/>
                    <a:lstStyle/>
                    <a:p>
                      <a:r>
                        <a:rPr lang="fr-FR">
                          <a:solidFill>
                            <a:schemeClr val="tx1"/>
                          </a:solidFill>
                          <a:latin typeface="Tahoma" panose="020B0604030504040204" pitchFamily="34" charset="0"/>
                          <a:ea typeface="Tahoma" panose="020B0604030504040204" pitchFamily="34" charset="0"/>
                          <a:cs typeface="Tahoma" panose="020B0604030504040204" pitchFamily="34" charset="0"/>
                        </a:rPr>
                        <a:t>Ne montrant que les scopes 1, 2 et 3.6. WRI calcule les émissions depuis 2010 et inclut beaucoup plus de champs d'application que seulement 1, 2 et 3.6.</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825234885"/>
                  </a:ext>
                </a:extLst>
              </a:tr>
              <a:tr h="370840">
                <a:tc>
                  <a:txBody>
                    <a:bodyPr/>
                    <a:lstStyle/>
                    <a:p>
                      <a:r>
                        <a:rPr lang="en-US">
                          <a:latin typeface="Tahoma" panose="020B0604030504040204" pitchFamily="34" charset="0"/>
                          <a:ea typeface="Tahoma" panose="020B0604030504040204" pitchFamily="34" charset="0"/>
                          <a:cs typeface="Tahoma" panose="020B0604030504040204" pitchFamily="34" charset="0"/>
                        </a:rPr>
                        <a:t>Environmental Defense Fund</a:t>
                      </a: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4.33 mtCO2e</a:t>
                      </a:r>
                    </a:p>
                  </a:txBody>
                  <a:tcPr/>
                </a:tc>
                <a:tc>
                  <a:txBody>
                    <a:bodyPr/>
                    <a:lstStyle/>
                    <a:p>
                      <a:r>
                        <a:rPr lang="fr-FR">
                          <a:solidFill>
                            <a:schemeClr val="tx1"/>
                          </a:solidFill>
                          <a:latin typeface="Tahoma" panose="020B0604030504040204" pitchFamily="34" charset="0"/>
                          <a:ea typeface="Tahoma" panose="020B0604030504040204" pitchFamily="34" charset="0"/>
                          <a:cs typeface="Tahoma" panose="020B0604030504040204" pitchFamily="34" charset="0"/>
                        </a:rPr>
                        <a:t>EDF suit également ses émissions dues à l'utilisation du papier, qui a été exclue de la mesure présentée ici.</a:t>
                      </a:r>
                    </a:p>
                  </a:txBody>
                  <a:tcPr/>
                </a:tc>
                <a:extLst>
                  <a:ext uri="{0D108BD9-81ED-4DB2-BD59-A6C34878D82A}">
                    <a16:rowId xmlns:a16="http://schemas.microsoft.com/office/drawing/2014/main" val="3973694945"/>
                  </a:ext>
                </a:extLst>
              </a:tr>
              <a:tr h="370840">
                <a:tc>
                  <a:txBody>
                    <a:bodyPr/>
                    <a:lstStyle/>
                    <a:p>
                      <a:r>
                        <a:rPr lang="en-US">
                          <a:latin typeface="Tahoma" panose="020B0604030504040204" pitchFamily="34" charset="0"/>
                          <a:ea typeface="Tahoma" panose="020B0604030504040204" pitchFamily="34" charset="0"/>
                          <a:cs typeface="Tahoma" panose="020B0604030504040204" pitchFamily="34" charset="0"/>
                        </a:rPr>
                        <a:t>Economic Commission for Latin America and the Caribbean (ECLAC)</a:t>
                      </a: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3.39 mtCO2e</a:t>
                      </a:r>
                    </a:p>
                  </a:txBody>
                  <a:tcPr/>
                </a:tc>
                <a:tc>
                  <a:txBody>
                    <a:bodyPr/>
                    <a:lstStyle/>
                    <a:p>
                      <a:r>
                        <a:rPr lang="fr-FR">
                          <a:solidFill>
                            <a:schemeClr val="tx1"/>
                          </a:solidFill>
                          <a:latin typeface="Tahoma"/>
                          <a:ea typeface="Tahoma"/>
                          <a:cs typeface="Tahoma"/>
                        </a:rPr>
                        <a:t>La CEPALC suit également les données relatives aux déchets générés et à l'utilisation de l'eau, qui ne sont pas reflétées dans ces émissions de GES.</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322959586"/>
                  </a:ext>
                </a:extLst>
              </a:tr>
            </a:tbl>
          </a:graphicData>
        </a:graphic>
      </p:graphicFrame>
    </p:spTree>
    <p:extLst>
      <p:ext uri="{BB962C8B-B14F-4D97-AF65-F5344CB8AC3E}">
        <p14:creationId xmlns:p14="http://schemas.microsoft.com/office/powerpoint/2010/main" val="3108715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D11AE-8A8C-4FBC-BBD9-50E42F4B91D4}"/>
              </a:ext>
            </a:extLst>
          </p:cNvPr>
          <p:cNvSpPr>
            <a:spLocks noGrp="1"/>
          </p:cNvSpPr>
          <p:nvPr>
            <p:ph type="sldNum" sz="quarter" idx="10"/>
          </p:nvPr>
        </p:nvSpPr>
        <p:spPr/>
        <p:txBody>
          <a:bodyPr/>
          <a:lstStyle/>
          <a:p>
            <a:fld id="{7BD00F27-A81B-9246-AE66-C78B503A84CD}" type="slidenum">
              <a:rPr lang="en-US" smtClean="0"/>
              <a:pPr/>
              <a:t>13</a:t>
            </a:fld>
            <a:endParaRPr lang="en-US" sz="2000"/>
          </a:p>
        </p:txBody>
      </p:sp>
      <p:sp>
        <p:nvSpPr>
          <p:cNvPr id="3" name="Text Placeholder 1">
            <a:extLst>
              <a:ext uri="{FF2B5EF4-FFF2-40B4-BE49-F238E27FC236}">
                <a16:creationId xmlns:a16="http://schemas.microsoft.com/office/drawing/2014/main" id="{05F983AD-BC08-4860-AE59-8F03C1A55A8B}"/>
              </a:ext>
            </a:extLst>
          </p:cNvPr>
          <p:cNvSpPr txBox="1">
            <a:spLocks/>
          </p:cNvSpPr>
          <p:nvPr/>
        </p:nvSpPr>
        <p:spPr>
          <a:xfrm>
            <a:off x="873274" y="338599"/>
            <a:ext cx="10445449" cy="69872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400" b="1" dirty="0">
                <a:latin typeface="Tahoma"/>
                <a:ea typeface="Tahoma"/>
                <a:cs typeface="Tahoma"/>
              </a:rPr>
              <a:t>Les Émissions de GES en Contexte</a:t>
            </a:r>
            <a:endParaRPr lang="en-US" sz="4400" b="1" dirty="0">
              <a:latin typeface="Tahoma"/>
              <a:ea typeface="Tahoma"/>
              <a:cs typeface="Tahoma"/>
            </a:endParaRPr>
          </a:p>
        </p:txBody>
      </p:sp>
      <p:graphicFrame>
        <p:nvGraphicFramePr>
          <p:cNvPr id="17" name="Table 16">
            <a:extLst>
              <a:ext uri="{FF2B5EF4-FFF2-40B4-BE49-F238E27FC236}">
                <a16:creationId xmlns:a16="http://schemas.microsoft.com/office/drawing/2014/main" id="{62589F2D-512A-4F95-B51D-C32D69E15141}"/>
              </a:ext>
            </a:extLst>
          </p:cNvPr>
          <p:cNvGraphicFramePr>
            <a:graphicFrameLocks noGrp="1"/>
          </p:cNvGraphicFramePr>
          <p:nvPr>
            <p:extLst>
              <p:ext uri="{D42A27DB-BD31-4B8C-83A1-F6EECF244321}">
                <p14:modId xmlns:p14="http://schemas.microsoft.com/office/powerpoint/2010/main" val="29487505"/>
              </p:ext>
            </p:extLst>
          </p:nvPr>
        </p:nvGraphicFramePr>
        <p:xfrm>
          <a:off x="873274" y="1338741"/>
          <a:ext cx="10163261" cy="3612200"/>
        </p:xfrm>
        <a:graphic>
          <a:graphicData uri="http://schemas.openxmlformats.org/drawingml/2006/table">
            <a:tbl>
              <a:tblPr firstRow="1">
                <a:tableStyleId>{00A15C55-8517-42AA-B614-E9B94910E393}</a:tableStyleId>
              </a:tblPr>
              <a:tblGrid>
                <a:gridCol w="7247838">
                  <a:extLst>
                    <a:ext uri="{9D8B030D-6E8A-4147-A177-3AD203B41FA5}">
                      <a16:colId xmlns:a16="http://schemas.microsoft.com/office/drawing/2014/main" val="3618122696"/>
                    </a:ext>
                  </a:extLst>
                </a:gridCol>
                <a:gridCol w="2915423">
                  <a:extLst>
                    <a:ext uri="{9D8B030D-6E8A-4147-A177-3AD203B41FA5}">
                      <a16:colId xmlns:a16="http://schemas.microsoft.com/office/drawing/2014/main" val="1642912131"/>
                    </a:ext>
                  </a:extLst>
                </a:gridCol>
              </a:tblGrid>
              <a:tr h="307797">
                <a:tc>
                  <a:txBody>
                    <a:bodyPr/>
                    <a:lstStyle/>
                    <a:p>
                      <a:pPr marL="0" marR="0">
                        <a:lnSpc>
                          <a:spcPct val="115000"/>
                        </a:lnSpc>
                        <a:spcBef>
                          <a:spcPts val="0"/>
                        </a:spcBef>
                        <a:spcAft>
                          <a:spcPts val="0"/>
                        </a:spcAft>
                      </a:pPr>
                      <a:r>
                        <a:rPr lang="fr-FR" sz="2000" dirty="0">
                          <a:effectLst/>
                          <a:latin typeface="Tahoma"/>
                          <a:ea typeface="Tahoma"/>
                          <a:cs typeface="Tahoma"/>
                        </a:rPr>
                        <a:t>Comprendre les émissions de CO2</a:t>
                      </a:r>
                      <a:endParaRPr lang="en-US" sz="2400" dirty="0">
                        <a:effectLst/>
                        <a:latin typeface="Tahoma"/>
                        <a:ea typeface="Tahoma"/>
                        <a:cs typeface="Tahoma"/>
                      </a:endParaRPr>
                    </a:p>
                  </a:txBody>
                  <a:tcPr marL="63500" marR="63500" marT="63500" marB="63500"/>
                </a:tc>
                <a:tc>
                  <a:txBody>
                    <a:bodyPr/>
                    <a:lstStyle/>
                    <a:p>
                      <a:pPr marL="0" marR="0">
                        <a:lnSpc>
                          <a:spcPct val="115000"/>
                        </a:lnSpc>
                        <a:spcBef>
                          <a:spcPts val="0"/>
                        </a:spcBef>
                        <a:spcAft>
                          <a:spcPts val="0"/>
                        </a:spcAft>
                      </a:pPr>
                      <a:r>
                        <a:rPr lang="en-US" sz="2000" dirty="0">
                          <a:effectLst/>
                          <a:latin typeface="Tahoma"/>
                          <a:ea typeface="Tahoma"/>
                          <a:cs typeface="Tahoma"/>
                        </a:rPr>
                        <a:t>1.192 mtCO</a:t>
                      </a:r>
                      <a:r>
                        <a:rPr lang="en-US" sz="2000" baseline="-25000" dirty="0">
                          <a:effectLst/>
                          <a:latin typeface="Tahoma"/>
                          <a:ea typeface="Tahoma"/>
                          <a:cs typeface="Tahoma"/>
                        </a:rPr>
                        <a:t>2</a:t>
                      </a:r>
                      <a:r>
                        <a:rPr lang="en-US" sz="2000" dirty="0">
                          <a:effectLst/>
                          <a:latin typeface="Tahoma"/>
                          <a:ea typeface="Tahoma"/>
                          <a:cs typeface="Tahoma"/>
                        </a:rPr>
                        <a:t>e</a:t>
                      </a:r>
                      <a:endParaRPr lang="en-US" sz="2400" dirty="0">
                        <a:effectLst/>
                        <a:latin typeface="Tahoma"/>
                        <a:ea typeface="Tahoma"/>
                        <a:cs typeface="Tahoma"/>
                      </a:endParaRPr>
                    </a:p>
                  </a:txBody>
                  <a:tcPr marL="63500" marR="63500" marT="63500" marB="63500"/>
                </a:tc>
                <a:extLst>
                  <a:ext uri="{0D108BD9-81ED-4DB2-BD59-A6C34878D82A}">
                    <a16:rowId xmlns:a16="http://schemas.microsoft.com/office/drawing/2014/main" val="1422958351"/>
                  </a:ext>
                </a:extLst>
              </a:tr>
              <a:tr h="497100">
                <a:tc>
                  <a:txBody>
                    <a:bodyPr/>
                    <a:lstStyle/>
                    <a:p>
                      <a:pPr marL="457200" marR="0" lvl="0">
                        <a:lnSpc>
                          <a:spcPct val="114999"/>
                        </a:lnSpc>
                        <a:spcBef>
                          <a:spcPts val="0"/>
                        </a:spcBef>
                        <a:spcAft>
                          <a:spcPts val="0"/>
                        </a:spcAft>
                        <a:buNone/>
                      </a:pPr>
                      <a:r>
                        <a:rPr lang="fr-FR" sz="2000" kern="1200" noProof="0" dirty="0">
                          <a:solidFill>
                            <a:schemeClr val="dk1"/>
                          </a:solidFill>
                          <a:effectLst/>
                          <a:latin typeface="Tahoma"/>
                          <a:ea typeface="Tahoma"/>
                          <a:cs typeface="Tahoma"/>
                        </a:rPr>
                        <a:t>Équivalence aux émissions des personnes américaines (16 tonnes métriques par personne) par an. </a:t>
                      </a:r>
                      <a:endParaRPr lang="fr-FR" sz="2000" kern="1200" dirty="0">
                        <a:solidFill>
                          <a:schemeClr val="dk1"/>
                        </a:solidFill>
                        <a:effectLst/>
                        <a:latin typeface="Tahoma"/>
                        <a:ea typeface="Tahoma"/>
                        <a:cs typeface="Tahoma"/>
                      </a:endParaRPr>
                    </a:p>
                  </a:txBody>
                  <a:tcPr marL="63500" marR="63500" marT="63500" marB="63500"/>
                </a:tc>
                <a:tc>
                  <a:txBody>
                    <a:bodyPr/>
                    <a:lstStyle/>
                    <a:p>
                      <a:pPr marL="0" marR="0" algn="ctr">
                        <a:lnSpc>
                          <a:spcPct val="115000"/>
                        </a:lnSpc>
                        <a:spcBef>
                          <a:spcPts val="0"/>
                        </a:spcBef>
                        <a:spcAft>
                          <a:spcPts val="0"/>
                        </a:spcAft>
                      </a:pPr>
                      <a:r>
                        <a:rPr lang="en-US" sz="2000" dirty="0">
                          <a:effectLst/>
                          <a:latin typeface="Tahoma"/>
                          <a:ea typeface="Tahoma"/>
                          <a:cs typeface="Tahoma"/>
                        </a:rPr>
                        <a:t>74 </a:t>
                      </a:r>
                      <a:r>
                        <a:rPr lang="en-US" sz="2000" dirty="0" err="1">
                          <a:effectLst/>
                          <a:latin typeface="Tahoma"/>
                          <a:ea typeface="Tahoma"/>
                          <a:cs typeface="Tahoma"/>
                        </a:rPr>
                        <a:t>personnes</a:t>
                      </a:r>
                      <a:r>
                        <a:rPr lang="en-US" sz="2000" dirty="0">
                          <a:effectLst/>
                          <a:latin typeface="Tahoma"/>
                          <a:ea typeface="Tahoma"/>
                          <a:cs typeface="Tahoma"/>
                        </a:rPr>
                        <a:t> </a:t>
                      </a:r>
                      <a:r>
                        <a:rPr lang="en-US" sz="2000" dirty="0" err="1">
                          <a:effectLst/>
                          <a:latin typeface="Tahoma"/>
                          <a:ea typeface="Tahoma"/>
                          <a:cs typeface="Tahoma"/>
                        </a:rPr>
                        <a:t>américaines</a:t>
                      </a:r>
                      <a:endParaRPr lang="en-US" sz="2000" dirty="0">
                        <a:effectLst/>
                        <a:latin typeface="Tahoma"/>
                        <a:ea typeface="Tahoma"/>
                        <a:cs typeface="Tahoma"/>
                      </a:endParaRPr>
                    </a:p>
                  </a:txBody>
                  <a:tcPr marL="63500" marR="63500" marT="63500" marB="63500"/>
                </a:tc>
                <a:extLst>
                  <a:ext uri="{0D108BD9-81ED-4DB2-BD59-A6C34878D82A}">
                    <a16:rowId xmlns:a16="http://schemas.microsoft.com/office/drawing/2014/main" val="3449171399"/>
                  </a:ext>
                </a:extLst>
              </a:tr>
              <a:tr h="785116">
                <a:tc>
                  <a:txBody>
                    <a:bodyPr/>
                    <a:lstStyle/>
                    <a:p>
                      <a:pPr marL="457200" marR="0">
                        <a:lnSpc>
                          <a:spcPct val="115000"/>
                        </a:lnSpc>
                        <a:spcBef>
                          <a:spcPts val="0"/>
                        </a:spcBef>
                        <a:spcAft>
                          <a:spcPts val="0"/>
                        </a:spcAft>
                      </a:pPr>
                      <a:r>
                        <a:rPr lang="fr-FR" sz="2000" kern="1200" dirty="0">
                          <a:solidFill>
                            <a:schemeClr val="dk1"/>
                          </a:solidFill>
                          <a:effectLst/>
                          <a:latin typeface="Tahoma"/>
                          <a:ea typeface="Tahoma"/>
                          <a:cs typeface="Tahoma"/>
                        </a:rPr>
                        <a:t>Équivalence aux émissions d'un Haïtien moyen (0,32 tonne métrique par personne) par an</a:t>
                      </a:r>
                    </a:p>
                  </a:txBody>
                  <a:tcPr marL="63500" marR="63500" marT="63500" marB="63500"/>
                </a:tc>
                <a:tc>
                  <a:txBody>
                    <a:bodyPr/>
                    <a:lstStyle/>
                    <a:p>
                      <a:pPr marL="0" marR="0" algn="ctr">
                        <a:lnSpc>
                          <a:spcPct val="115000"/>
                        </a:lnSpc>
                        <a:spcBef>
                          <a:spcPts val="0"/>
                        </a:spcBef>
                        <a:spcAft>
                          <a:spcPts val="0"/>
                        </a:spcAft>
                      </a:pPr>
                      <a:r>
                        <a:rPr lang="en-US" sz="2000" dirty="0">
                          <a:effectLst/>
                          <a:latin typeface="Tahoma"/>
                          <a:ea typeface="Tahoma"/>
                          <a:cs typeface="Tahoma"/>
                        </a:rPr>
                        <a:t>3.725 </a:t>
                      </a:r>
                      <a:r>
                        <a:rPr lang="en-US" sz="2000" dirty="0" err="1">
                          <a:effectLst/>
                          <a:latin typeface="Tahoma"/>
                          <a:ea typeface="Tahoma"/>
                          <a:cs typeface="Tahoma"/>
                        </a:rPr>
                        <a:t>Haïtiens</a:t>
                      </a:r>
                      <a:endParaRPr lang="en-US" sz="2000" dirty="0">
                        <a:effectLst/>
                        <a:latin typeface="Tahoma"/>
                        <a:ea typeface="Tahoma"/>
                        <a:cs typeface="Tahoma"/>
                      </a:endParaRPr>
                    </a:p>
                  </a:txBody>
                  <a:tcPr marL="63500" marR="63500" marT="63500" marB="63500"/>
                </a:tc>
                <a:extLst>
                  <a:ext uri="{0D108BD9-81ED-4DB2-BD59-A6C34878D82A}">
                    <a16:rowId xmlns:a16="http://schemas.microsoft.com/office/drawing/2014/main" val="3259788706"/>
                  </a:ext>
                </a:extLst>
              </a:tr>
              <a:tr h="573934">
                <a:tc>
                  <a:txBody>
                    <a:bodyPr/>
                    <a:lstStyle/>
                    <a:p>
                      <a:pPr marL="457200" marR="0">
                        <a:lnSpc>
                          <a:spcPct val="115000"/>
                        </a:lnSpc>
                        <a:spcBef>
                          <a:spcPts val="0"/>
                        </a:spcBef>
                        <a:spcAft>
                          <a:spcPts val="0"/>
                        </a:spcAft>
                      </a:pPr>
                      <a:r>
                        <a:rPr lang="fr-FR" sz="2000" dirty="0">
                          <a:effectLst/>
                          <a:latin typeface="Tahoma"/>
                          <a:ea typeface="Tahoma"/>
                          <a:cs typeface="Tahoma"/>
                        </a:rPr>
                        <a:t>Équivalence aux émissions d'une voiture moyenne par an (4,6 tonnes métriques par voiture) par an</a:t>
                      </a:r>
                    </a:p>
                  </a:txBody>
                  <a:tcPr marL="63500" marR="63500" marT="63500" marB="63500"/>
                </a:tc>
                <a:tc>
                  <a:txBody>
                    <a:bodyPr/>
                    <a:lstStyle/>
                    <a:p>
                      <a:pPr marL="0" marR="0" algn="ctr">
                        <a:lnSpc>
                          <a:spcPct val="115000"/>
                        </a:lnSpc>
                        <a:spcBef>
                          <a:spcPts val="0"/>
                        </a:spcBef>
                        <a:spcAft>
                          <a:spcPts val="0"/>
                        </a:spcAft>
                      </a:pPr>
                      <a:r>
                        <a:rPr lang="en-US" sz="2000" dirty="0">
                          <a:effectLst/>
                          <a:latin typeface="Tahoma"/>
                          <a:ea typeface="Tahoma"/>
                          <a:cs typeface="Tahoma"/>
                        </a:rPr>
                        <a:t>259 voitures</a:t>
                      </a:r>
                      <a:endParaRPr lang="en-US" sz="2400" dirty="0">
                        <a:effectLst/>
                        <a:latin typeface="Tahoma"/>
                        <a:ea typeface="Tahoma"/>
                        <a:cs typeface="Tahoma"/>
                      </a:endParaRPr>
                    </a:p>
                  </a:txBody>
                  <a:tcPr marL="63500" marR="63500" marT="63500" marB="63500"/>
                </a:tc>
                <a:extLst>
                  <a:ext uri="{0D108BD9-81ED-4DB2-BD59-A6C34878D82A}">
                    <a16:rowId xmlns:a16="http://schemas.microsoft.com/office/drawing/2014/main" val="2077556269"/>
                  </a:ext>
                </a:extLst>
              </a:tr>
              <a:tr h="573934">
                <a:tc>
                  <a:txBody>
                    <a:bodyPr/>
                    <a:lstStyle/>
                    <a:p>
                      <a:pPr marL="457200" marR="0">
                        <a:lnSpc>
                          <a:spcPct val="115000"/>
                        </a:lnSpc>
                        <a:spcBef>
                          <a:spcPts val="0"/>
                        </a:spcBef>
                        <a:spcAft>
                          <a:spcPts val="0"/>
                        </a:spcAft>
                      </a:pPr>
                      <a:r>
                        <a:rPr lang="fr-FR" sz="2000" dirty="0">
                          <a:effectLst/>
                          <a:latin typeface="Tahoma"/>
                          <a:ea typeface="Tahoma"/>
                          <a:cs typeface="Tahoma"/>
                        </a:rPr>
                        <a:t>Équivalence du carbone piégé par des semis cultivés pendant 10 ans</a:t>
                      </a:r>
                    </a:p>
                  </a:txBody>
                  <a:tcPr marL="63500" marR="63500" marT="63500" marB="63500"/>
                </a:tc>
                <a:tc>
                  <a:txBody>
                    <a:bodyPr/>
                    <a:lstStyle/>
                    <a:p>
                      <a:pPr marL="0" marR="0" algn="ctr">
                        <a:lnSpc>
                          <a:spcPct val="115000"/>
                        </a:lnSpc>
                        <a:spcBef>
                          <a:spcPts val="0"/>
                        </a:spcBef>
                        <a:spcAft>
                          <a:spcPts val="0"/>
                        </a:spcAft>
                      </a:pPr>
                      <a:r>
                        <a:rPr lang="en-US" sz="2000" dirty="0">
                          <a:effectLst/>
                          <a:latin typeface="Tahoma"/>
                          <a:ea typeface="Tahoma"/>
                          <a:cs typeface="Tahoma"/>
                        </a:rPr>
                        <a:t>19.710 semis</a:t>
                      </a:r>
                    </a:p>
                  </a:txBody>
                  <a:tcPr marL="63500" marR="63500" marT="63500" marB="63500"/>
                </a:tc>
                <a:extLst>
                  <a:ext uri="{0D108BD9-81ED-4DB2-BD59-A6C34878D82A}">
                    <a16:rowId xmlns:a16="http://schemas.microsoft.com/office/drawing/2014/main" val="837949113"/>
                  </a:ext>
                </a:extLst>
              </a:tr>
            </a:tbl>
          </a:graphicData>
        </a:graphic>
      </p:graphicFrame>
      <p:sp>
        <p:nvSpPr>
          <p:cNvPr id="18" name="Rectangle 1">
            <a:extLst>
              <a:ext uri="{FF2B5EF4-FFF2-40B4-BE49-F238E27FC236}">
                <a16:creationId xmlns:a16="http://schemas.microsoft.com/office/drawing/2014/main" id="{1A655B65-F584-4D61-ACCB-FD413D749E93}"/>
              </a:ext>
            </a:extLst>
          </p:cNvPr>
          <p:cNvSpPr>
            <a:spLocks noChangeArrowheads="1"/>
          </p:cNvSpPr>
          <p:nvPr/>
        </p:nvSpPr>
        <p:spPr bwMode="auto">
          <a:xfrm>
            <a:off x="1507371" y="640021"/>
            <a:ext cx="3127157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2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kumimoji="0" lang="en-US" altLang="en-US" sz="32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0592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D11AE-8A8C-4FBC-BBD9-50E42F4B91D4}"/>
              </a:ext>
            </a:extLst>
          </p:cNvPr>
          <p:cNvSpPr>
            <a:spLocks noGrp="1"/>
          </p:cNvSpPr>
          <p:nvPr>
            <p:ph type="sldNum" sz="quarter" idx="10"/>
          </p:nvPr>
        </p:nvSpPr>
        <p:spPr/>
        <p:txBody>
          <a:bodyPr/>
          <a:lstStyle/>
          <a:p>
            <a:fld id="{7BD00F27-A81B-9246-AE66-C78B503A84CD}" type="slidenum">
              <a:rPr lang="en-US" smtClean="0"/>
              <a:pPr/>
              <a:t>14</a:t>
            </a:fld>
            <a:endParaRPr lang="en-US" sz="2000"/>
          </a:p>
        </p:txBody>
      </p:sp>
      <p:sp>
        <p:nvSpPr>
          <p:cNvPr id="3" name="Text Placeholder 1">
            <a:extLst>
              <a:ext uri="{FF2B5EF4-FFF2-40B4-BE49-F238E27FC236}">
                <a16:creationId xmlns:a16="http://schemas.microsoft.com/office/drawing/2014/main" id="{05F983AD-BC08-4860-AE59-8F03C1A55A8B}"/>
              </a:ext>
            </a:extLst>
          </p:cNvPr>
          <p:cNvSpPr txBox="1">
            <a:spLocks/>
          </p:cNvSpPr>
          <p:nvPr/>
        </p:nvSpPr>
        <p:spPr>
          <a:xfrm>
            <a:off x="537377" y="238068"/>
            <a:ext cx="11117239" cy="69872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b="1" dirty="0">
                <a:latin typeface="Tahoma"/>
                <a:ea typeface="Tahoma"/>
                <a:cs typeface="Tahoma"/>
              </a:rPr>
              <a:t>Prochaines Étapes de la Mise en œuvre de nos Engagements</a:t>
            </a:r>
            <a:endParaRPr lang="en-US" b="1" dirty="0">
              <a:latin typeface="Tahoma"/>
              <a:ea typeface="Tahoma"/>
              <a:cs typeface="Tahoma"/>
            </a:endParaRPr>
          </a:p>
        </p:txBody>
      </p:sp>
      <p:graphicFrame>
        <p:nvGraphicFramePr>
          <p:cNvPr id="6" name="Table 6">
            <a:extLst>
              <a:ext uri="{FF2B5EF4-FFF2-40B4-BE49-F238E27FC236}">
                <a16:creationId xmlns:a16="http://schemas.microsoft.com/office/drawing/2014/main" id="{72E76315-A2F0-4106-ACF7-16DBC2C47515}"/>
              </a:ext>
            </a:extLst>
          </p:cNvPr>
          <p:cNvGraphicFramePr>
            <a:graphicFrameLocks noGrp="1"/>
          </p:cNvGraphicFramePr>
          <p:nvPr>
            <p:extLst>
              <p:ext uri="{D42A27DB-BD31-4B8C-83A1-F6EECF244321}">
                <p14:modId xmlns:p14="http://schemas.microsoft.com/office/powerpoint/2010/main" val="1321364348"/>
              </p:ext>
            </p:extLst>
          </p:nvPr>
        </p:nvGraphicFramePr>
        <p:xfrm>
          <a:off x="201482" y="744681"/>
          <a:ext cx="11789028" cy="5228590"/>
        </p:xfrm>
        <a:graphic>
          <a:graphicData uri="http://schemas.openxmlformats.org/drawingml/2006/table">
            <a:tbl>
              <a:tblPr firstRow="1" bandRow="1">
                <a:tableStyleId>{5C22544A-7EE6-4342-B048-85BDC9FD1C3A}</a:tableStyleId>
              </a:tblPr>
              <a:tblGrid>
                <a:gridCol w="3929676">
                  <a:extLst>
                    <a:ext uri="{9D8B030D-6E8A-4147-A177-3AD203B41FA5}">
                      <a16:colId xmlns:a16="http://schemas.microsoft.com/office/drawing/2014/main" val="939126052"/>
                    </a:ext>
                  </a:extLst>
                </a:gridCol>
                <a:gridCol w="3929676">
                  <a:extLst>
                    <a:ext uri="{9D8B030D-6E8A-4147-A177-3AD203B41FA5}">
                      <a16:colId xmlns:a16="http://schemas.microsoft.com/office/drawing/2014/main" val="3592285235"/>
                    </a:ext>
                  </a:extLst>
                </a:gridCol>
                <a:gridCol w="3929676">
                  <a:extLst>
                    <a:ext uri="{9D8B030D-6E8A-4147-A177-3AD203B41FA5}">
                      <a16:colId xmlns:a16="http://schemas.microsoft.com/office/drawing/2014/main" val="2399164990"/>
                    </a:ext>
                  </a:extLst>
                </a:gridCol>
              </a:tblGrid>
              <a:tr h="583211">
                <a:tc>
                  <a:txBody>
                    <a:bodyPr/>
                    <a:lstStyle/>
                    <a:p>
                      <a:pPr algn="ctr"/>
                      <a:r>
                        <a:rPr lang="en-US" sz="2400" err="1">
                          <a:latin typeface="Tahoma" panose="020B0604030504040204" pitchFamily="34" charset="0"/>
                          <a:ea typeface="Tahoma" panose="020B0604030504040204" pitchFamily="34" charset="0"/>
                          <a:cs typeface="Tahoma" panose="020B0604030504040204" pitchFamily="34" charset="0"/>
                        </a:rPr>
                        <a:t>Maintenant</a:t>
                      </a:r>
                      <a:endParaRPr lang="en-US" sz="24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US" sz="2400" err="1">
                          <a:latin typeface="Tahoma" panose="020B0604030504040204" pitchFamily="34" charset="0"/>
                          <a:ea typeface="Tahoma" panose="020B0604030504040204" pitchFamily="34" charset="0"/>
                          <a:cs typeface="Tahoma" panose="020B0604030504040204" pitchFamily="34" charset="0"/>
                        </a:rPr>
                        <a:t>Suivant</a:t>
                      </a:r>
                      <a:endParaRPr lang="en-US" sz="24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US" sz="2400">
                          <a:latin typeface="Tahoma" panose="020B0604030504040204" pitchFamily="34" charset="0"/>
                          <a:ea typeface="Tahoma" panose="020B0604030504040204" pitchFamily="34" charset="0"/>
                          <a:cs typeface="Tahoma" panose="020B0604030504040204" pitchFamily="34" charset="0"/>
                        </a:rPr>
                        <a:t>Plus tard</a:t>
                      </a:r>
                    </a:p>
                  </a:txBody>
                  <a:tcPr anchor="ctr"/>
                </a:tc>
                <a:extLst>
                  <a:ext uri="{0D108BD9-81ED-4DB2-BD59-A6C34878D82A}">
                    <a16:rowId xmlns:a16="http://schemas.microsoft.com/office/drawing/2014/main" val="1649033047"/>
                  </a:ext>
                </a:extLst>
              </a:tr>
              <a:tr h="987779">
                <a:tc>
                  <a:txBody>
                    <a:bodyPr/>
                    <a:lstStyle/>
                    <a:p>
                      <a:r>
                        <a:rPr lang="fr-FR" sz="1800">
                          <a:solidFill>
                            <a:schemeClr val="tx1"/>
                          </a:solidFill>
                          <a:latin typeface="Tahoma" panose="020B0604030504040204" pitchFamily="34" charset="0"/>
                          <a:ea typeface="Tahoma" panose="020B0604030504040204" pitchFamily="34" charset="0"/>
                          <a:cs typeface="Tahoma" panose="020B0604030504040204" pitchFamily="34" charset="0"/>
                        </a:rPr>
                        <a:t>Orienter l'ensemble du personnel vers nos émissions de 2019 </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solidFill>
                            <a:schemeClr val="tx1"/>
                          </a:solidFill>
                          <a:latin typeface="Tahoma" panose="020B0604030504040204" pitchFamily="34" charset="0"/>
                          <a:ea typeface="Tahoma" panose="020B0604030504040204" pitchFamily="34" charset="0"/>
                          <a:cs typeface="Tahoma" panose="020B0604030504040204" pitchFamily="34" charset="0"/>
                        </a:rPr>
                        <a:t>Calculer et partager les émissions des </a:t>
                      </a:r>
                      <a:r>
                        <a:rPr lang="fr-FR" sz="1800" b="1">
                          <a:solidFill>
                            <a:schemeClr val="tx1"/>
                          </a:solidFill>
                          <a:latin typeface="Tahoma" panose="020B0604030504040204" pitchFamily="34" charset="0"/>
                          <a:ea typeface="Tahoma" panose="020B0604030504040204" pitchFamily="34" charset="0"/>
                          <a:cs typeface="Tahoma" panose="020B0604030504040204" pitchFamily="34" charset="0"/>
                        </a:rPr>
                        <a:t>années 2020 et 2021</a:t>
                      </a:r>
                      <a:r>
                        <a:rPr lang="fr-FR" sz="180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b="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a:solidFill>
                            <a:schemeClr val="tx1"/>
                          </a:solidFill>
                          <a:latin typeface="Tahoma" panose="020B0604030504040204" pitchFamily="34" charset="0"/>
                          <a:ea typeface="Tahoma" panose="020B0604030504040204" pitchFamily="34" charset="0"/>
                          <a:cs typeface="Tahoma" panose="020B0604030504040204" pitchFamily="34" charset="0"/>
                        </a:rPr>
                        <a:t>Calculer les effets positifs </a:t>
                      </a:r>
                      <a:r>
                        <a:rPr lang="fr-FR" b="0">
                          <a:solidFill>
                            <a:schemeClr val="tx1"/>
                          </a:solidFill>
                          <a:latin typeface="Tahoma" panose="020B0604030504040204" pitchFamily="34" charset="0"/>
                          <a:ea typeface="Tahoma" panose="020B0604030504040204" pitchFamily="34" charset="0"/>
                          <a:cs typeface="Tahoma" panose="020B0604030504040204" pitchFamily="34" charset="0"/>
                        </a:rPr>
                        <a:t>sur le climat des projets PADF existants</a:t>
                      </a:r>
                      <a:endParaRPr lang="en-US" sz="1800" b="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22957946"/>
                  </a:ext>
                </a:extLst>
              </a:tr>
              <a:tr h="1484442">
                <a:tc>
                  <a:txBody>
                    <a:bodyPr/>
                    <a:lstStyle/>
                    <a:p>
                      <a:pPr marL="0" marR="0" lvl="0" indent="0" algn="l" rtl="0" eaLnBrk="1" fontAlgn="auto" latinLnBrk="0" hangingPunct="1">
                        <a:lnSpc>
                          <a:spcPct val="100000"/>
                        </a:lnSpc>
                        <a:spcBef>
                          <a:spcPts val="0"/>
                        </a:spcBef>
                        <a:spcAft>
                          <a:spcPts val="0"/>
                        </a:spcAft>
                        <a:buClrTx/>
                        <a:buSzTx/>
                        <a:buFontTx/>
                        <a:buNone/>
                      </a:pPr>
                      <a:r>
                        <a:rPr lang="fr-FR" sz="1800" b="0">
                          <a:solidFill>
                            <a:schemeClr val="tx1"/>
                          </a:solidFill>
                          <a:latin typeface="Tahoma"/>
                          <a:ea typeface="Tahoma"/>
                          <a:cs typeface="Tahoma"/>
                        </a:rPr>
                        <a:t>Travailler avec les services financiers pour </a:t>
                      </a:r>
                      <a:r>
                        <a:rPr lang="fr-FR" sz="1800" b="1">
                          <a:solidFill>
                            <a:schemeClr val="tx1"/>
                          </a:solidFill>
                          <a:latin typeface="Tahoma"/>
                          <a:ea typeface="Tahoma"/>
                          <a:cs typeface="Tahoma"/>
                        </a:rPr>
                        <a:t>allouer les coûts avec précision et améliorer la collecte des données</a:t>
                      </a:r>
                      <a:endParaRPr lang="en-US" b="1">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solidFill>
                            <a:schemeClr val="tx1"/>
                          </a:solidFill>
                          <a:latin typeface="Tahoma" panose="020B0604030504040204" pitchFamily="34" charset="0"/>
                          <a:ea typeface="Tahoma" panose="020B0604030504040204" pitchFamily="34" charset="0"/>
                          <a:cs typeface="Tahoma" panose="020B0604030504040204" pitchFamily="34" charset="0"/>
                        </a:rPr>
                        <a:t>Élaborer le plan d'action pour le climat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800">
                          <a:solidFill>
                            <a:schemeClr val="tx1"/>
                          </a:solidFill>
                          <a:latin typeface="Tahoma" panose="020B0604030504040204" pitchFamily="34" charset="0"/>
                          <a:ea typeface="Tahoma" panose="020B0604030504040204" pitchFamily="34" charset="0"/>
                          <a:cs typeface="Tahoma" panose="020B0604030504040204" pitchFamily="34" charset="0"/>
                        </a:rPr>
                        <a:t>Lancer une équipe verte interne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800">
                          <a:solidFill>
                            <a:schemeClr val="tx1"/>
                          </a:solidFill>
                          <a:latin typeface="Tahoma" panose="020B0604030504040204" pitchFamily="34" charset="0"/>
                          <a:ea typeface="Tahoma" panose="020B0604030504040204" pitchFamily="34" charset="0"/>
                          <a:cs typeface="Tahoma" panose="020B0604030504040204" pitchFamily="34" charset="0"/>
                        </a:rPr>
                        <a:t>Définir les politiques de réduction des émissions dans les champs d'application 1, 2 et 3.6.</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800">
                          <a:solidFill>
                            <a:schemeClr val="tx1"/>
                          </a:solidFill>
                          <a:latin typeface="Tahoma" panose="020B0604030504040204" pitchFamily="34" charset="0"/>
                          <a:ea typeface="Tahoma" panose="020B0604030504040204" pitchFamily="34" charset="0"/>
                          <a:cs typeface="Tahoma" panose="020B0604030504040204" pitchFamily="34" charset="0"/>
                        </a:rPr>
                        <a:t>Fixer des objectifs de réduction des émissions fondés sur des données scientifiques,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800">
                          <a:solidFill>
                            <a:schemeClr val="tx1"/>
                          </a:solidFill>
                          <a:latin typeface="Tahoma" panose="020B0604030504040204" pitchFamily="34" charset="0"/>
                          <a:ea typeface="Tahoma" panose="020B0604030504040204" pitchFamily="34" charset="0"/>
                          <a:cs typeface="Tahoma" panose="020B0604030504040204" pitchFamily="34" charset="0"/>
                        </a:rPr>
                        <a:t>Créer un plan de suivi des champs d'application 3.7 (déplacements des employés) et 3.5 (déchets).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solidFill>
                            <a:schemeClr val="tx1"/>
                          </a:solidFill>
                          <a:latin typeface="Tahoma" panose="020B0604030504040204" pitchFamily="34" charset="0"/>
                          <a:ea typeface="Tahoma" panose="020B0604030504040204" pitchFamily="34" charset="0"/>
                          <a:cs typeface="Tahoma" panose="020B0604030504040204" pitchFamily="34" charset="0"/>
                        </a:rPr>
                        <a:t>Intégrer l'atténuation du </a:t>
                      </a:r>
                      <a:r>
                        <a:rPr lang="fr-FR" sz="1800" b="1">
                          <a:solidFill>
                            <a:schemeClr val="tx1"/>
                          </a:solidFill>
                          <a:latin typeface="Tahoma" panose="020B0604030504040204" pitchFamily="34" charset="0"/>
                          <a:ea typeface="Tahoma" panose="020B0604030504040204" pitchFamily="34" charset="0"/>
                          <a:cs typeface="Tahoma" panose="020B0604030504040204" pitchFamily="34" charset="0"/>
                        </a:rPr>
                        <a:t>changement climatique dans les programmes existants </a:t>
                      </a:r>
                      <a:r>
                        <a:rPr lang="fr-FR" sz="1800">
                          <a:solidFill>
                            <a:schemeClr val="tx1"/>
                          </a:solidFill>
                          <a:latin typeface="Tahoma" panose="020B0604030504040204" pitchFamily="34" charset="0"/>
                          <a:ea typeface="Tahoma" panose="020B0604030504040204" pitchFamily="34" charset="0"/>
                          <a:cs typeface="Tahoma" panose="020B0604030504040204" pitchFamily="34" charset="0"/>
                        </a:rPr>
                        <a:t>et rechercher de nouveaux projets axés sur le changement climatique.</a:t>
                      </a:r>
                      <a:endParaRPr lang="en-US" sz="18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586155928"/>
                  </a:ext>
                </a:extLst>
              </a:tr>
              <a:tr h="210842">
                <a:tc>
                  <a:txBody>
                    <a:bodyPr/>
                    <a:lstStyle/>
                    <a:p>
                      <a:pPr marL="0" marR="0" lvl="0" indent="0" algn="l" rtl="0" eaLnBrk="1" fontAlgn="auto" latinLnBrk="0" hangingPunct="1">
                        <a:lnSpc>
                          <a:spcPct val="100000"/>
                        </a:lnSpc>
                        <a:spcBef>
                          <a:spcPts val="0"/>
                        </a:spcBef>
                        <a:spcAft>
                          <a:spcPts val="0"/>
                        </a:spcAft>
                        <a:buClrTx/>
                        <a:buSzTx/>
                        <a:buFontTx/>
                        <a:buNone/>
                      </a:pPr>
                      <a:r>
                        <a:rPr lang="fr-FR" b="0">
                          <a:solidFill>
                            <a:schemeClr val="tx1"/>
                          </a:solidFill>
                          <a:latin typeface="Tahoma"/>
                          <a:ea typeface="Tahoma"/>
                          <a:cs typeface="Tahoma"/>
                        </a:rPr>
                        <a:t>Travailler avec la CAD pour apprendre la meilleure façon d'élaborer </a:t>
                      </a:r>
                      <a:r>
                        <a:rPr lang="fr-FR" b="1">
                          <a:solidFill>
                            <a:schemeClr val="tx1"/>
                          </a:solidFill>
                          <a:latin typeface="Tahoma"/>
                          <a:ea typeface="Tahoma"/>
                          <a:cs typeface="Tahoma"/>
                        </a:rPr>
                        <a:t>un plan d'action climatique</a:t>
                      </a:r>
                      <a:endParaRPr lang="en-US" b="1">
                        <a:solidFill>
                          <a:schemeClr val="tx1"/>
                        </a:solidFill>
                        <a:latin typeface="Tahoma"/>
                        <a:ea typeface="Tahoma"/>
                        <a:cs typeface="Tahoma"/>
                      </a:endParaRPr>
                    </a:p>
                    <a:p>
                      <a:pPr marL="0" marR="0" lvl="0" indent="0" algn="l" rtl="0" eaLnBrk="1" fontAlgn="auto" latinLnBrk="0" hangingPunct="1">
                        <a:lnSpc>
                          <a:spcPct val="100000"/>
                        </a:lnSpc>
                        <a:spcBef>
                          <a:spcPts val="0"/>
                        </a:spcBef>
                        <a:spcAft>
                          <a:spcPts val="0"/>
                        </a:spcAft>
                        <a:buClrTx/>
                        <a:buSzTx/>
                        <a:buFontTx/>
                        <a:buNone/>
                      </a:pPr>
                      <a:endParaRPr lang="en-US" b="1">
                        <a:solidFill>
                          <a:schemeClr val="tx1"/>
                        </a:solidFill>
                        <a:latin typeface="Tahoma"/>
                        <a:ea typeface="Tahoma"/>
                        <a:cs typeface="Tahoma"/>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a:solidFill>
                            <a:schemeClr val="tx1"/>
                          </a:solidFill>
                          <a:latin typeface="Tahoma" panose="020B0604030504040204" pitchFamily="34" charset="0"/>
                          <a:ea typeface="Tahoma" panose="020B0604030504040204" pitchFamily="34" charset="0"/>
                          <a:cs typeface="Tahoma" panose="020B0604030504040204" pitchFamily="34" charset="0"/>
                        </a:rPr>
                        <a:t>Faire </a:t>
                      </a:r>
                      <a:r>
                        <a:rPr lang="fr-FR" b="0">
                          <a:solidFill>
                            <a:schemeClr val="tx1"/>
                          </a:solidFill>
                          <a:latin typeface="Tahoma" panose="020B0604030504040204" pitchFamily="34" charset="0"/>
                          <a:ea typeface="Tahoma" panose="020B0604030504040204" pitchFamily="34" charset="0"/>
                          <a:cs typeface="Tahoma" panose="020B0604030504040204" pitchFamily="34" charset="0"/>
                        </a:rPr>
                        <a:t>connaître le nouveau plan et les objectifs de la PADF en matière de réduction des émissions de gaz à effet de serre.</a:t>
                      </a:r>
                    </a:p>
                  </a:txBody>
                  <a:tcPr/>
                </a:tc>
                <a:extLst>
                  <a:ext uri="{0D108BD9-81ED-4DB2-BD59-A6C34878D82A}">
                    <a16:rowId xmlns:a16="http://schemas.microsoft.com/office/drawing/2014/main" val="850994591"/>
                  </a:ext>
                </a:extLst>
              </a:tr>
            </a:tbl>
          </a:graphicData>
        </a:graphic>
      </p:graphicFrame>
      <p:sp>
        <p:nvSpPr>
          <p:cNvPr id="13" name="Freeform: Shape 12">
            <a:extLst>
              <a:ext uri="{FF2B5EF4-FFF2-40B4-BE49-F238E27FC236}">
                <a16:creationId xmlns:a16="http://schemas.microsoft.com/office/drawing/2014/main" id="{AE39133B-95DC-4AB4-A82B-ABACE33B14EE}"/>
              </a:ext>
            </a:extLst>
          </p:cNvPr>
          <p:cNvSpPr/>
          <p:nvPr/>
        </p:nvSpPr>
        <p:spPr>
          <a:xfrm>
            <a:off x="3608167" y="3334672"/>
            <a:ext cx="514350" cy="514350"/>
          </a:xfrm>
          <a:custGeom>
            <a:avLst/>
            <a:gdLst>
              <a:gd name="connsiteX0" fmla="*/ 0 w 514350"/>
              <a:gd name="connsiteY0" fmla="*/ 0 h 514350"/>
              <a:gd name="connsiteX1" fmla="*/ 0 w 514350"/>
              <a:gd name="connsiteY1" fmla="*/ 514350 h 514350"/>
              <a:gd name="connsiteX2" fmla="*/ 514350 w 514350"/>
              <a:gd name="connsiteY2" fmla="*/ 514350 h 514350"/>
              <a:gd name="connsiteX3" fmla="*/ 514350 w 514350"/>
              <a:gd name="connsiteY3" fmla="*/ 0 h 514350"/>
              <a:gd name="connsiteX4" fmla="*/ 457200 w 514350"/>
              <a:gd name="connsiteY4" fmla="*/ 457200 h 514350"/>
              <a:gd name="connsiteX5" fmla="*/ 57150 w 514350"/>
              <a:gd name="connsiteY5" fmla="*/ 457200 h 514350"/>
              <a:gd name="connsiteX6" fmla="*/ 57150 w 514350"/>
              <a:gd name="connsiteY6" fmla="*/ 57150 h 514350"/>
              <a:gd name="connsiteX7" fmla="*/ 457200 w 514350"/>
              <a:gd name="connsiteY7" fmla="*/ 571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0" h="514350">
                <a:moveTo>
                  <a:pt x="0" y="0"/>
                </a:moveTo>
                <a:lnTo>
                  <a:pt x="0" y="514350"/>
                </a:lnTo>
                <a:lnTo>
                  <a:pt x="514350" y="514350"/>
                </a:lnTo>
                <a:lnTo>
                  <a:pt x="514350" y="0"/>
                </a:lnTo>
                <a:close/>
                <a:moveTo>
                  <a:pt x="457200" y="457200"/>
                </a:moveTo>
                <a:lnTo>
                  <a:pt x="57150" y="457200"/>
                </a:lnTo>
                <a:lnTo>
                  <a:pt x="57150" y="57150"/>
                </a:lnTo>
                <a:lnTo>
                  <a:pt x="457200" y="57150"/>
                </a:lnTo>
                <a:close/>
              </a:path>
            </a:pathLst>
          </a:custGeom>
          <a:solidFill>
            <a:schemeClr val="accent2"/>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88CB7B1-C8C5-4374-B75F-971125FEB211}"/>
              </a:ext>
            </a:extLst>
          </p:cNvPr>
          <p:cNvSpPr/>
          <p:nvPr/>
        </p:nvSpPr>
        <p:spPr>
          <a:xfrm>
            <a:off x="3621134" y="5458921"/>
            <a:ext cx="514350" cy="514350"/>
          </a:xfrm>
          <a:custGeom>
            <a:avLst/>
            <a:gdLst>
              <a:gd name="connsiteX0" fmla="*/ 0 w 514350"/>
              <a:gd name="connsiteY0" fmla="*/ 0 h 514350"/>
              <a:gd name="connsiteX1" fmla="*/ 0 w 514350"/>
              <a:gd name="connsiteY1" fmla="*/ 514350 h 514350"/>
              <a:gd name="connsiteX2" fmla="*/ 514350 w 514350"/>
              <a:gd name="connsiteY2" fmla="*/ 514350 h 514350"/>
              <a:gd name="connsiteX3" fmla="*/ 514350 w 514350"/>
              <a:gd name="connsiteY3" fmla="*/ 0 h 514350"/>
              <a:gd name="connsiteX4" fmla="*/ 457200 w 514350"/>
              <a:gd name="connsiteY4" fmla="*/ 457200 h 514350"/>
              <a:gd name="connsiteX5" fmla="*/ 57150 w 514350"/>
              <a:gd name="connsiteY5" fmla="*/ 457200 h 514350"/>
              <a:gd name="connsiteX6" fmla="*/ 57150 w 514350"/>
              <a:gd name="connsiteY6" fmla="*/ 57150 h 514350"/>
              <a:gd name="connsiteX7" fmla="*/ 457200 w 514350"/>
              <a:gd name="connsiteY7" fmla="*/ 571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0" h="514350">
                <a:moveTo>
                  <a:pt x="0" y="0"/>
                </a:moveTo>
                <a:lnTo>
                  <a:pt x="0" y="514350"/>
                </a:lnTo>
                <a:lnTo>
                  <a:pt x="514350" y="514350"/>
                </a:lnTo>
                <a:lnTo>
                  <a:pt x="514350" y="0"/>
                </a:lnTo>
                <a:close/>
                <a:moveTo>
                  <a:pt x="457200" y="457200"/>
                </a:moveTo>
                <a:lnTo>
                  <a:pt x="57150" y="457200"/>
                </a:lnTo>
                <a:lnTo>
                  <a:pt x="57150" y="57150"/>
                </a:lnTo>
                <a:lnTo>
                  <a:pt x="457200" y="57150"/>
                </a:lnTo>
                <a:close/>
              </a:path>
            </a:pathLst>
          </a:custGeom>
          <a:solidFill>
            <a:schemeClr val="accent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14051C6-2D36-48D1-B6CB-F34D77C2AF20}"/>
              </a:ext>
            </a:extLst>
          </p:cNvPr>
          <p:cNvSpPr/>
          <p:nvPr/>
        </p:nvSpPr>
        <p:spPr>
          <a:xfrm>
            <a:off x="7529202" y="1843260"/>
            <a:ext cx="514350" cy="514350"/>
          </a:xfrm>
          <a:custGeom>
            <a:avLst/>
            <a:gdLst>
              <a:gd name="connsiteX0" fmla="*/ 0 w 514350"/>
              <a:gd name="connsiteY0" fmla="*/ 0 h 514350"/>
              <a:gd name="connsiteX1" fmla="*/ 0 w 514350"/>
              <a:gd name="connsiteY1" fmla="*/ 514350 h 514350"/>
              <a:gd name="connsiteX2" fmla="*/ 514350 w 514350"/>
              <a:gd name="connsiteY2" fmla="*/ 514350 h 514350"/>
              <a:gd name="connsiteX3" fmla="*/ 514350 w 514350"/>
              <a:gd name="connsiteY3" fmla="*/ 0 h 514350"/>
              <a:gd name="connsiteX4" fmla="*/ 457200 w 514350"/>
              <a:gd name="connsiteY4" fmla="*/ 457200 h 514350"/>
              <a:gd name="connsiteX5" fmla="*/ 57150 w 514350"/>
              <a:gd name="connsiteY5" fmla="*/ 457200 h 514350"/>
              <a:gd name="connsiteX6" fmla="*/ 57150 w 514350"/>
              <a:gd name="connsiteY6" fmla="*/ 57150 h 514350"/>
              <a:gd name="connsiteX7" fmla="*/ 457200 w 514350"/>
              <a:gd name="connsiteY7" fmla="*/ 571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0" h="514350">
                <a:moveTo>
                  <a:pt x="0" y="0"/>
                </a:moveTo>
                <a:lnTo>
                  <a:pt x="0" y="514350"/>
                </a:lnTo>
                <a:lnTo>
                  <a:pt x="514350" y="514350"/>
                </a:lnTo>
                <a:lnTo>
                  <a:pt x="514350" y="0"/>
                </a:lnTo>
                <a:close/>
                <a:moveTo>
                  <a:pt x="457200" y="457200"/>
                </a:moveTo>
                <a:lnTo>
                  <a:pt x="57150" y="457200"/>
                </a:lnTo>
                <a:lnTo>
                  <a:pt x="57150" y="57150"/>
                </a:lnTo>
                <a:lnTo>
                  <a:pt x="457200" y="57150"/>
                </a:lnTo>
                <a:close/>
              </a:path>
            </a:pathLst>
          </a:custGeom>
          <a:solidFill>
            <a:schemeClr val="accent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BCC8302-2807-454D-806A-51435F4ABCDA}"/>
              </a:ext>
            </a:extLst>
          </p:cNvPr>
          <p:cNvSpPr/>
          <p:nvPr/>
        </p:nvSpPr>
        <p:spPr>
          <a:xfrm>
            <a:off x="7555135" y="5716096"/>
            <a:ext cx="514350" cy="514350"/>
          </a:xfrm>
          <a:custGeom>
            <a:avLst/>
            <a:gdLst>
              <a:gd name="connsiteX0" fmla="*/ 0 w 514350"/>
              <a:gd name="connsiteY0" fmla="*/ 0 h 514350"/>
              <a:gd name="connsiteX1" fmla="*/ 0 w 514350"/>
              <a:gd name="connsiteY1" fmla="*/ 514350 h 514350"/>
              <a:gd name="connsiteX2" fmla="*/ 514350 w 514350"/>
              <a:gd name="connsiteY2" fmla="*/ 514350 h 514350"/>
              <a:gd name="connsiteX3" fmla="*/ 514350 w 514350"/>
              <a:gd name="connsiteY3" fmla="*/ 0 h 514350"/>
              <a:gd name="connsiteX4" fmla="*/ 457200 w 514350"/>
              <a:gd name="connsiteY4" fmla="*/ 457200 h 514350"/>
              <a:gd name="connsiteX5" fmla="*/ 57150 w 514350"/>
              <a:gd name="connsiteY5" fmla="*/ 457200 h 514350"/>
              <a:gd name="connsiteX6" fmla="*/ 57150 w 514350"/>
              <a:gd name="connsiteY6" fmla="*/ 57150 h 514350"/>
              <a:gd name="connsiteX7" fmla="*/ 457200 w 514350"/>
              <a:gd name="connsiteY7" fmla="*/ 571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0" h="514350">
                <a:moveTo>
                  <a:pt x="0" y="0"/>
                </a:moveTo>
                <a:lnTo>
                  <a:pt x="0" y="514350"/>
                </a:lnTo>
                <a:lnTo>
                  <a:pt x="514350" y="514350"/>
                </a:lnTo>
                <a:lnTo>
                  <a:pt x="514350" y="0"/>
                </a:lnTo>
                <a:close/>
                <a:moveTo>
                  <a:pt x="457200" y="457200"/>
                </a:moveTo>
                <a:lnTo>
                  <a:pt x="57150" y="457200"/>
                </a:lnTo>
                <a:lnTo>
                  <a:pt x="57150" y="57150"/>
                </a:lnTo>
                <a:lnTo>
                  <a:pt x="457200" y="57150"/>
                </a:lnTo>
                <a:close/>
              </a:path>
            </a:pathLst>
          </a:custGeom>
          <a:solidFill>
            <a:schemeClr val="accent2"/>
          </a:solidFill>
          <a:ln w="9525" cap="flat">
            <a:noFill/>
            <a:prstDash val="solid"/>
            <a:miter/>
          </a:ln>
        </p:spPr>
        <p:txBody>
          <a:bodyPr rtlCol="0" anchor="ctr"/>
          <a:lstStyle/>
          <a:p>
            <a:endParaRPr lang="en-US"/>
          </a:p>
        </p:txBody>
      </p:sp>
      <p:grpSp>
        <p:nvGrpSpPr>
          <p:cNvPr id="4" name="Graphic 7" descr="Checkbox Checked with solid fill">
            <a:extLst>
              <a:ext uri="{FF2B5EF4-FFF2-40B4-BE49-F238E27FC236}">
                <a16:creationId xmlns:a16="http://schemas.microsoft.com/office/drawing/2014/main" id="{C02CC29D-3860-4B9B-9C02-5C147D4FBB25}"/>
              </a:ext>
            </a:extLst>
          </p:cNvPr>
          <p:cNvGrpSpPr/>
          <p:nvPr/>
        </p:nvGrpSpPr>
        <p:grpSpPr>
          <a:xfrm>
            <a:off x="3408142" y="1615323"/>
            <a:ext cx="914400" cy="914400"/>
            <a:chOff x="3408142" y="1898280"/>
            <a:chExt cx="914400" cy="914400"/>
          </a:xfrm>
        </p:grpSpPr>
        <p:sp>
          <p:nvSpPr>
            <p:cNvPr id="5" name="Freeform: Shape 4">
              <a:extLst>
                <a:ext uri="{FF2B5EF4-FFF2-40B4-BE49-F238E27FC236}">
                  <a16:creationId xmlns:a16="http://schemas.microsoft.com/office/drawing/2014/main" id="{12889CFA-1A39-4FE7-9496-721E0A9C2C00}"/>
                </a:ext>
              </a:extLst>
            </p:cNvPr>
            <p:cNvSpPr/>
            <p:nvPr/>
          </p:nvSpPr>
          <p:spPr>
            <a:xfrm>
              <a:off x="3608167" y="2098305"/>
              <a:ext cx="514350" cy="514350"/>
            </a:xfrm>
            <a:custGeom>
              <a:avLst/>
              <a:gdLst>
                <a:gd name="connsiteX0" fmla="*/ 0 w 514350"/>
                <a:gd name="connsiteY0" fmla="*/ 0 h 514350"/>
                <a:gd name="connsiteX1" fmla="*/ 0 w 514350"/>
                <a:gd name="connsiteY1" fmla="*/ 514350 h 514350"/>
                <a:gd name="connsiteX2" fmla="*/ 514350 w 514350"/>
                <a:gd name="connsiteY2" fmla="*/ 514350 h 514350"/>
                <a:gd name="connsiteX3" fmla="*/ 514350 w 514350"/>
                <a:gd name="connsiteY3" fmla="*/ 0 h 514350"/>
                <a:gd name="connsiteX4" fmla="*/ 457200 w 514350"/>
                <a:gd name="connsiteY4" fmla="*/ 457200 h 514350"/>
                <a:gd name="connsiteX5" fmla="*/ 57150 w 514350"/>
                <a:gd name="connsiteY5" fmla="*/ 457200 h 514350"/>
                <a:gd name="connsiteX6" fmla="*/ 57150 w 514350"/>
                <a:gd name="connsiteY6" fmla="*/ 57150 h 514350"/>
                <a:gd name="connsiteX7" fmla="*/ 457200 w 514350"/>
                <a:gd name="connsiteY7" fmla="*/ 571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0" h="514350">
                  <a:moveTo>
                    <a:pt x="0" y="0"/>
                  </a:moveTo>
                  <a:lnTo>
                    <a:pt x="0" y="514350"/>
                  </a:lnTo>
                  <a:lnTo>
                    <a:pt x="514350" y="514350"/>
                  </a:lnTo>
                  <a:lnTo>
                    <a:pt x="514350" y="0"/>
                  </a:lnTo>
                  <a:close/>
                  <a:moveTo>
                    <a:pt x="457200" y="457200"/>
                  </a:moveTo>
                  <a:lnTo>
                    <a:pt x="57150" y="457200"/>
                  </a:lnTo>
                  <a:lnTo>
                    <a:pt x="57150" y="57150"/>
                  </a:lnTo>
                  <a:lnTo>
                    <a:pt x="457200" y="57150"/>
                  </a:lnTo>
                  <a:close/>
                </a:path>
              </a:pathLst>
            </a:custGeom>
            <a:solidFill>
              <a:srgbClr val="00B050"/>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FFA1D2F-494A-4DE3-8F31-FFC6739399A5}"/>
                </a:ext>
              </a:extLst>
            </p:cNvPr>
            <p:cNvSpPr/>
            <p:nvPr/>
          </p:nvSpPr>
          <p:spPr>
            <a:xfrm>
              <a:off x="3697301" y="2215586"/>
              <a:ext cx="336099" cy="256193"/>
            </a:xfrm>
            <a:custGeom>
              <a:avLst/>
              <a:gdLst>
                <a:gd name="connsiteX0" fmla="*/ 336099 w 336099"/>
                <a:gd name="connsiteY0" fmla="*/ 40815 h 256193"/>
                <a:gd name="connsiteX1" fmla="*/ 296094 w 336099"/>
                <a:gd name="connsiteY1" fmla="*/ 0 h 256193"/>
                <a:gd name="connsiteX2" fmla="*/ 116710 w 336099"/>
                <a:gd name="connsiteY2" fmla="*/ 175784 h 256193"/>
                <a:gd name="connsiteX3" fmla="*/ 40415 w 336099"/>
                <a:gd name="connsiteY3" fmla="*/ 99489 h 256193"/>
                <a:gd name="connsiteX4" fmla="*/ 0 w 336099"/>
                <a:gd name="connsiteY4" fmla="*/ 139894 h 256193"/>
                <a:gd name="connsiteX5" fmla="*/ 116300 w 336099"/>
                <a:gd name="connsiteY5" fmla="*/ 256194 h 256193"/>
                <a:gd name="connsiteX6" fmla="*/ 336099 w 336099"/>
                <a:gd name="connsiteY6" fmla="*/ 40815 h 25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099" h="256193">
                  <a:moveTo>
                    <a:pt x="336099" y="40815"/>
                  </a:moveTo>
                  <a:lnTo>
                    <a:pt x="296094" y="0"/>
                  </a:lnTo>
                  <a:lnTo>
                    <a:pt x="116710" y="175784"/>
                  </a:lnTo>
                  <a:lnTo>
                    <a:pt x="40415" y="99489"/>
                  </a:lnTo>
                  <a:lnTo>
                    <a:pt x="0" y="139894"/>
                  </a:lnTo>
                  <a:lnTo>
                    <a:pt x="116300" y="256194"/>
                  </a:lnTo>
                  <a:lnTo>
                    <a:pt x="336099" y="40815"/>
                  </a:lnTo>
                  <a:close/>
                </a:path>
              </a:pathLst>
            </a:custGeom>
            <a:solidFill>
              <a:srgbClr val="00B05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82016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body of water  Description automatically generated">
            <a:extLst>
              <a:ext uri="{FF2B5EF4-FFF2-40B4-BE49-F238E27FC236}">
                <a16:creationId xmlns:a16="http://schemas.microsoft.com/office/drawing/2014/main" id="{966AAC32-1377-BB4B-9647-00057DA9634D}"/>
              </a:ext>
            </a:extLst>
          </p:cNvPr>
          <p:cNvPicPr>
            <a:picLocks noChangeAspect="1"/>
          </p:cNvPicPr>
          <p:nvPr/>
        </p:nvPicPr>
        <p:blipFill rotWithShape="1">
          <a:blip r:embed="rId2">
            <a:extLst>
              <a:ext uri="{28A0092B-C50C-407E-A947-70E740481C1C}">
                <a14:useLocalDpi xmlns:a14="http://schemas.microsoft.com/office/drawing/2010/main" val="0"/>
              </a:ext>
            </a:extLst>
          </a:blip>
          <a:srcRect t="-1" r="55967" b="105"/>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F5C2394-BE2E-364D-9061-91EF82C5545D}"/>
              </a:ext>
            </a:extLst>
          </p:cNvPr>
          <p:cNvSpPr/>
          <p:nvPr/>
        </p:nvSpPr>
        <p:spPr>
          <a:xfrm>
            <a:off x="0" y="0"/>
            <a:ext cx="12192000" cy="6865212"/>
          </a:xfrm>
          <a:prstGeom prst="rect">
            <a:avLst/>
          </a:prstGeom>
          <a:solidFill>
            <a:srgbClr val="468ABD">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a:extLst>
              <a:ext uri="{FF2B5EF4-FFF2-40B4-BE49-F238E27FC236}">
                <a16:creationId xmlns:a16="http://schemas.microsoft.com/office/drawing/2014/main" id="{657DAF39-57C4-1E45-B047-B7DD65F55798}"/>
              </a:ext>
            </a:extLst>
          </p:cNvPr>
          <p:cNvSpPr txBox="1">
            <a:spLocks/>
          </p:cNvSpPr>
          <p:nvPr/>
        </p:nvSpPr>
        <p:spPr>
          <a:xfrm>
            <a:off x="2865459" y="1091682"/>
            <a:ext cx="6461081" cy="132028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a:solidFill>
                  <a:schemeClr val="bg1"/>
                </a:solidFill>
                <a:latin typeface="Tahoma"/>
                <a:ea typeface="+mn-lt"/>
                <a:cs typeface="+mn-lt"/>
              </a:rPr>
              <a:t>Merci</a:t>
            </a:r>
            <a:r>
              <a:rPr lang="en-US" sz="4400" b="1">
                <a:solidFill>
                  <a:schemeClr val="bg1"/>
                </a:solidFill>
                <a:latin typeface="Tahoma"/>
                <a:ea typeface="Tahoma"/>
                <a:cs typeface="Tahoma"/>
              </a:rPr>
              <a:t>!</a:t>
            </a:r>
            <a:endParaRPr lang="en-US">
              <a:solidFill>
                <a:schemeClr val="bg1"/>
              </a:solidFill>
              <a:cs typeface="Calibri"/>
            </a:endParaRPr>
          </a:p>
        </p:txBody>
      </p:sp>
      <p:cxnSp>
        <p:nvCxnSpPr>
          <p:cNvPr id="6" name="Straight Connector 5">
            <a:extLst>
              <a:ext uri="{FF2B5EF4-FFF2-40B4-BE49-F238E27FC236}">
                <a16:creationId xmlns:a16="http://schemas.microsoft.com/office/drawing/2014/main" id="{99DE6721-0F5F-204B-9824-31E4040DB372}"/>
              </a:ext>
            </a:extLst>
          </p:cNvPr>
          <p:cNvCxnSpPr>
            <a:cxnSpLocks/>
          </p:cNvCxnSpPr>
          <p:nvPr/>
        </p:nvCxnSpPr>
        <p:spPr>
          <a:xfrm flipV="1">
            <a:off x="5188801" y="1852126"/>
            <a:ext cx="1814395"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Logo  Description automatically generated">
            <a:extLst>
              <a:ext uri="{FF2B5EF4-FFF2-40B4-BE49-F238E27FC236}">
                <a16:creationId xmlns:a16="http://schemas.microsoft.com/office/drawing/2014/main" id="{99E4ADA7-5917-1945-8D5B-C76CE5E577E2}"/>
              </a:ext>
            </a:extLst>
          </p:cNvPr>
          <p:cNvPicPr>
            <a:picLocks noChangeAspect="1"/>
          </p:cNvPicPr>
          <p:nvPr/>
        </p:nvPicPr>
        <p:blipFill>
          <a:blip r:embed="rId3"/>
          <a:stretch>
            <a:fillRect/>
          </a:stretch>
        </p:blipFill>
        <p:spPr>
          <a:xfrm>
            <a:off x="166490" y="6260458"/>
            <a:ext cx="1511839" cy="514366"/>
          </a:xfrm>
          <a:prstGeom prst="rect">
            <a:avLst/>
          </a:prstGeom>
        </p:spPr>
      </p:pic>
      <p:sp>
        <p:nvSpPr>
          <p:cNvPr id="2" name="Slide Number Placeholder 1">
            <a:extLst>
              <a:ext uri="{FF2B5EF4-FFF2-40B4-BE49-F238E27FC236}">
                <a16:creationId xmlns:a16="http://schemas.microsoft.com/office/drawing/2014/main" id="{6A5EF987-348B-C842-962F-794DA94F1D7D}"/>
              </a:ext>
            </a:extLst>
          </p:cNvPr>
          <p:cNvSpPr>
            <a:spLocks noGrp="1"/>
          </p:cNvSpPr>
          <p:nvPr>
            <p:ph type="sldNum" sz="quarter" idx="10"/>
          </p:nvPr>
        </p:nvSpPr>
        <p:spPr/>
        <p:txBody>
          <a:bodyPr/>
          <a:lstStyle/>
          <a:p>
            <a:fld id="{7BD00F27-A81B-9246-AE66-C78B503A84CD}" type="slidenum">
              <a:rPr lang="en-US" smtClean="0"/>
              <a:pPr/>
              <a:t>15</a:t>
            </a:fld>
            <a:endParaRPr lang="en-US" sz="2000"/>
          </a:p>
        </p:txBody>
      </p:sp>
      <p:sp>
        <p:nvSpPr>
          <p:cNvPr id="10" name="TextBox 9">
            <a:extLst>
              <a:ext uri="{FF2B5EF4-FFF2-40B4-BE49-F238E27FC236}">
                <a16:creationId xmlns:a16="http://schemas.microsoft.com/office/drawing/2014/main" id="{C4DF4047-B62B-49A8-B2B3-ED08824A7AE8}"/>
              </a:ext>
            </a:extLst>
          </p:cNvPr>
          <p:cNvSpPr txBox="1"/>
          <p:nvPr/>
        </p:nvSpPr>
        <p:spPr>
          <a:xfrm>
            <a:off x="1282741" y="1949889"/>
            <a:ext cx="9626513" cy="2954655"/>
          </a:xfrm>
          <a:prstGeom prst="rect">
            <a:avLst/>
          </a:prstGeom>
          <a:noFill/>
        </p:spPr>
        <p:txBody>
          <a:bodyPr wrap="square" lIns="91440" tIns="45720" rIns="91440" bIns="45720" rtlCol="0" anchor="t">
            <a:spAutoFit/>
          </a:bodyPr>
          <a:lstStyle/>
          <a:p>
            <a:pPr algn="ctr"/>
            <a:r>
              <a:rPr lang="en-US" sz="2800" dirty="0">
                <a:solidFill>
                  <a:schemeClr val="bg1"/>
                </a:solidFill>
                <a:latin typeface="Tahoma"/>
                <a:ea typeface="+mn-lt"/>
                <a:cs typeface="+mn-lt"/>
              </a:rPr>
              <a:t>Si </a:t>
            </a:r>
            <a:r>
              <a:rPr lang="en-US" sz="2800" dirty="0" err="1">
                <a:solidFill>
                  <a:schemeClr val="bg1"/>
                </a:solidFill>
                <a:latin typeface="Tahoma"/>
                <a:ea typeface="+mn-lt"/>
                <a:cs typeface="+mn-lt"/>
              </a:rPr>
              <a:t>vous</a:t>
            </a:r>
            <a:r>
              <a:rPr lang="en-US" sz="2800" dirty="0">
                <a:solidFill>
                  <a:schemeClr val="bg1"/>
                </a:solidFill>
                <a:latin typeface="Tahoma"/>
                <a:ea typeface="+mn-lt"/>
                <a:cs typeface="+mn-lt"/>
              </a:rPr>
              <a:t> </a:t>
            </a:r>
            <a:r>
              <a:rPr lang="en-US" sz="2800" dirty="0" err="1">
                <a:solidFill>
                  <a:schemeClr val="bg1"/>
                </a:solidFill>
                <a:latin typeface="Tahoma"/>
                <a:ea typeface="+mn-lt"/>
                <a:cs typeface="+mn-lt"/>
              </a:rPr>
              <a:t>avez</a:t>
            </a:r>
            <a:r>
              <a:rPr lang="en-US" sz="2800" dirty="0">
                <a:solidFill>
                  <a:schemeClr val="bg1"/>
                </a:solidFill>
                <a:latin typeface="Tahoma"/>
                <a:ea typeface="+mn-lt"/>
                <a:cs typeface="+mn-lt"/>
              </a:rPr>
              <a:t> </a:t>
            </a:r>
            <a:r>
              <a:rPr lang="en-US" sz="2800" dirty="0" err="1">
                <a:solidFill>
                  <a:schemeClr val="bg1"/>
                </a:solidFill>
                <a:latin typeface="Tahoma"/>
                <a:ea typeface="+mn-lt"/>
                <a:cs typeface="+mn-lt"/>
              </a:rPr>
              <a:t>d'autres</a:t>
            </a:r>
            <a:r>
              <a:rPr lang="en-US" sz="2800" dirty="0">
                <a:solidFill>
                  <a:schemeClr val="bg1"/>
                </a:solidFill>
                <a:latin typeface="Tahoma"/>
                <a:ea typeface="+mn-lt"/>
                <a:cs typeface="+mn-lt"/>
              </a:rPr>
              <a:t> questions, </a:t>
            </a:r>
            <a:r>
              <a:rPr lang="en-US" sz="2800" dirty="0" err="1">
                <a:solidFill>
                  <a:schemeClr val="bg1"/>
                </a:solidFill>
                <a:latin typeface="Tahoma"/>
                <a:ea typeface="+mn-lt"/>
                <a:cs typeface="+mn-lt"/>
              </a:rPr>
              <a:t>veuillez</a:t>
            </a:r>
            <a:r>
              <a:rPr lang="en-US" sz="2800" dirty="0">
                <a:solidFill>
                  <a:schemeClr val="bg1"/>
                </a:solidFill>
                <a:latin typeface="Tahoma"/>
                <a:ea typeface="+mn-lt"/>
                <a:cs typeface="+mn-lt"/>
              </a:rPr>
              <a:t> </a:t>
            </a:r>
            <a:r>
              <a:rPr lang="en-US" sz="2800" dirty="0" err="1">
                <a:solidFill>
                  <a:schemeClr val="bg1"/>
                </a:solidFill>
                <a:latin typeface="Tahoma"/>
                <a:ea typeface="+mn-lt"/>
                <a:cs typeface="+mn-lt"/>
              </a:rPr>
              <a:t>contacter</a:t>
            </a:r>
            <a:r>
              <a:rPr lang="en-US" sz="2800">
                <a:solidFill>
                  <a:schemeClr val="bg1"/>
                </a:solidFill>
                <a:latin typeface="Tahoma"/>
                <a:ea typeface="+mn-lt"/>
                <a:cs typeface="+mn-lt"/>
              </a:rPr>
              <a:t> </a:t>
            </a:r>
          </a:p>
          <a:p>
            <a:pPr algn="ctr"/>
            <a:r>
              <a:rPr lang="en-US" sz="2800">
                <a:solidFill>
                  <a:schemeClr val="bg1"/>
                </a:solidFill>
                <a:latin typeface="Tahoma"/>
                <a:ea typeface="+mn-lt"/>
                <a:cs typeface="+mn-lt"/>
              </a:rPr>
              <a:t>Maya </a:t>
            </a:r>
            <a:r>
              <a:rPr lang="en-US" sz="2800" dirty="0">
                <a:solidFill>
                  <a:schemeClr val="bg1"/>
                </a:solidFill>
                <a:latin typeface="Tahoma"/>
                <a:ea typeface="+mn-lt"/>
                <a:cs typeface="+mn-lt"/>
              </a:rPr>
              <a:t>Sterling </a:t>
            </a:r>
            <a:r>
              <a:rPr lang="en-US" sz="2800" dirty="0">
                <a:solidFill>
                  <a:schemeClr val="bg1"/>
                </a:solidFill>
                <a:latin typeface="Tahoma"/>
                <a:ea typeface="+mn-lt"/>
                <a:cs typeface="+mn-lt"/>
                <a:hlinkClick r:id="rId4">
                  <a:extLst>
                    <a:ext uri="{A12FA001-AC4F-418D-AE19-62706E023703}">
                      <ahyp:hlinkClr xmlns:ahyp="http://schemas.microsoft.com/office/drawing/2018/hyperlinkcolor" val="tx"/>
                    </a:ext>
                  </a:extLst>
                </a:hlinkClick>
              </a:rPr>
              <a:t>msterling@padf.org</a:t>
            </a:r>
            <a:r>
              <a:rPr lang="en-US" sz="2800" dirty="0">
                <a:solidFill>
                  <a:schemeClr val="bg1"/>
                </a:solidFill>
                <a:latin typeface="Tahoma"/>
                <a:ea typeface="+mn-lt"/>
                <a:cs typeface="+mn-lt"/>
              </a:rPr>
              <a:t> </a:t>
            </a:r>
            <a:r>
              <a:rPr lang="en-US" sz="2800" dirty="0" err="1">
                <a:solidFill>
                  <a:schemeClr val="bg1"/>
                </a:solidFill>
                <a:latin typeface="Tahoma"/>
                <a:ea typeface="+mn-lt"/>
                <a:cs typeface="+mn-lt"/>
              </a:rPr>
              <a:t>ou</a:t>
            </a:r>
            <a:endParaRPr lang="en-US" sz="2800" dirty="0">
              <a:solidFill>
                <a:schemeClr val="bg1"/>
              </a:solidFill>
              <a:latin typeface="Tahoma"/>
              <a:ea typeface="Tahoma" panose="020B0604030504040204" pitchFamily="34" charset="0"/>
              <a:cs typeface="Tahoma" panose="020B0604030504040204" pitchFamily="34" charset="0"/>
            </a:endParaRPr>
          </a:p>
          <a:p>
            <a:pPr algn="ctr"/>
            <a:r>
              <a:rPr lang="en-US" sz="2800" dirty="0">
                <a:solidFill>
                  <a:schemeClr val="bg1"/>
                </a:solidFill>
                <a:latin typeface="Tahoma"/>
                <a:ea typeface="+mn-lt"/>
                <a:cs typeface="+mn-lt"/>
              </a:rPr>
              <a:t>Joaquin Vallejo </a:t>
            </a:r>
            <a:r>
              <a:rPr lang="en-US" sz="2800" dirty="0">
                <a:solidFill>
                  <a:schemeClr val="bg1"/>
                </a:solidFill>
                <a:latin typeface="Tahoma"/>
                <a:ea typeface="+mn-lt"/>
                <a:cs typeface="+mn-lt"/>
                <a:hlinkClick r:id="rId5">
                  <a:extLst>
                    <a:ext uri="{A12FA001-AC4F-418D-AE19-62706E023703}">
                      <ahyp:hlinkClr xmlns:ahyp="http://schemas.microsoft.com/office/drawing/2018/hyperlinkcolor" val="tx"/>
                    </a:ext>
                  </a:extLst>
                </a:hlinkClick>
              </a:rPr>
              <a:t>jvallejo@padf.org</a:t>
            </a:r>
            <a:r>
              <a:rPr lang="en-US" sz="2800" dirty="0">
                <a:solidFill>
                  <a:schemeClr val="bg1"/>
                </a:solidFill>
                <a:latin typeface="Tahoma"/>
                <a:ea typeface="+mn-lt"/>
                <a:cs typeface="+mn-lt"/>
              </a:rPr>
              <a:t> et/</a:t>
            </a:r>
            <a:r>
              <a:rPr lang="en-US" sz="2800" dirty="0" err="1">
                <a:solidFill>
                  <a:schemeClr val="bg1"/>
                </a:solidFill>
                <a:latin typeface="Tahoma"/>
                <a:ea typeface="+mn-lt"/>
                <a:cs typeface="+mn-lt"/>
              </a:rPr>
              <a:t>ou</a:t>
            </a:r>
            <a:endParaRPr lang="en-US" sz="2800" dirty="0">
              <a:solidFill>
                <a:schemeClr val="bg1"/>
              </a:solidFill>
              <a:latin typeface="Tahoma"/>
              <a:ea typeface="Tahoma"/>
              <a:cs typeface="Calibri" panose="020F0502020204030204"/>
            </a:endParaRPr>
          </a:p>
          <a:p>
            <a:pPr algn="ctr"/>
            <a:r>
              <a:rPr lang="en-US" sz="2800" dirty="0" err="1">
                <a:solidFill>
                  <a:schemeClr val="bg1"/>
                </a:solidFill>
                <a:latin typeface="Tahoma"/>
                <a:ea typeface="+mn-lt"/>
                <a:cs typeface="+mn-lt"/>
              </a:rPr>
              <a:t>rejoindre</a:t>
            </a:r>
            <a:r>
              <a:rPr lang="en-US" sz="2800" dirty="0">
                <a:solidFill>
                  <a:schemeClr val="bg1"/>
                </a:solidFill>
                <a:latin typeface="Tahoma"/>
                <a:ea typeface="+mn-lt"/>
                <a:cs typeface="+mn-lt"/>
              </a:rPr>
              <a:t> la </a:t>
            </a:r>
            <a:r>
              <a:rPr lang="en-US" sz="2800" dirty="0" err="1">
                <a:solidFill>
                  <a:schemeClr val="bg1"/>
                </a:solidFill>
                <a:latin typeface="Tahoma"/>
                <a:ea typeface="+mn-lt"/>
                <a:cs typeface="+mn-lt"/>
              </a:rPr>
              <a:t>Communauté</a:t>
            </a:r>
            <a:r>
              <a:rPr lang="en-US" sz="2800" dirty="0">
                <a:solidFill>
                  <a:schemeClr val="bg1"/>
                </a:solidFill>
                <a:latin typeface="Tahoma"/>
                <a:ea typeface="+mn-lt"/>
                <a:cs typeface="+mn-lt"/>
              </a:rPr>
              <a:t> de pratique sur </a:t>
            </a:r>
            <a:r>
              <a:rPr lang="en-US" sz="2800" dirty="0" err="1">
                <a:solidFill>
                  <a:schemeClr val="bg1"/>
                </a:solidFill>
                <a:latin typeface="Tahoma"/>
                <a:ea typeface="+mn-lt"/>
                <a:cs typeface="+mn-lt"/>
              </a:rPr>
              <a:t>l'environnement</a:t>
            </a:r>
            <a:r>
              <a:rPr lang="en-US" sz="2800" dirty="0">
                <a:solidFill>
                  <a:schemeClr val="bg1"/>
                </a:solidFill>
                <a:latin typeface="Tahoma"/>
                <a:ea typeface="+mn-lt"/>
                <a:cs typeface="+mn-lt"/>
              </a:rPr>
              <a:t> et la </a:t>
            </a:r>
            <a:r>
              <a:rPr lang="en-US" sz="2800" dirty="0" err="1">
                <a:solidFill>
                  <a:schemeClr val="bg1"/>
                </a:solidFill>
                <a:latin typeface="Tahoma"/>
                <a:ea typeface="+mn-lt"/>
                <a:cs typeface="+mn-lt"/>
              </a:rPr>
              <a:t>résilience</a:t>
            </a:r>
            <a:r>
              <a:rPr lang="en-US" sz="2800" dirty="0">
                <a:solidFill>
                  <a:schemeClr val="bg1"/>
                </a:solidFill>
                <a:latin typeface="Tahoma"/>
                <a:ea typeface="+mn-lt"/>
                <a:cs typeface="+mn-lt"/>
              </a:rPr>
              <a:t> aux catastrophes </a:t>
            </a:r>
            <a:r>
              <a:rPr lang="en-US" sz="2800" dirty="0" err="1">
                <a:solidFill>
                  <a:schemeClr val="bg1"/>
                </a:solidFill>
                <a:latin typeface="Tahoma"/>
                <a:ea typeface="+mn-lt"/>
                <a:cs typeface="+mn-lt"/>
              </a:rPr>
              <a:t>naturelles</a:t>
            </a:r>
            <a:r>
              <a:rPr lang="en-US" sz="2800" dirty="0">
                <a:solidFill>
                  <a:schemeClr val="bg1"/>
                </a:solidFill>
                <a:latin typeface="Tahoma"/>
                <a:ea typeface="+mn-lt"/>
                <a:cs typeface="+mn-lt"/>
              </a:rPr>
              <a:t> </a:t>
            </a:r>
            <a:endParaRPr lang="en-US" sz="2800" dirty="0">
              <a:solidFill>
                <a:schemeClr val="bg1"/>
              </a:solidFill>
              <a:cs typeface="Calibri" panose="020F0502020204030204"/>
            </a:endParaRPr>
          </a:p>
          <a:p>
            <a:pPr algn="ctr"/>
            <a:r>
              <a:rPr lang="en-US" sz="2800" dirty="0">
                <a:solidFill>
                  <a:schemeClr val="bg1"/>
                </a:solidFill>
                <a:latin typeface="Tahoma"/>
                <a:ea typeface="Tahoma"/>
                <a:cs typeface="Tahoma"/>
              </a:rPr>
              <a:t> </a:t>
            </a:r>
            <a:r>
              <a:rPr lang="en-US" sz="2800" dirty="0">
                <a:solidFill>
                  <a:schemeClr val="bg1"/>
                </a:solidFill>
                <a:latin typeface="Tahoma"/>
                <a:ea typeface="Tahoma"/>
                <a:cs typeface="Tahoma"/>
                <a:sym typeface="Wingdings" panose="05000000000000000000" pitchFamily="2" charset="2"/>
              </a:rPr>
              <a:t></a:t>
            </a:r>
            <a:endParaRPr lang="en-US" sz="2800" dirty="0">
              <a:solidFill>
                <a:schemeClr val="bg1"/>
              </a:solidFill>
              <a:latin typeface="Tahoma"/>
              <a:ea typeface="Tahoma"/>
              <a:cs typeface="Tahoma"/>
            </a:endParaRPr>
          </a:p>
          <a:p>
            <a:pPr marL="342900" indent="-342900" algn="ctr">
              <a:buAutoNum type="arabicPeriod"/>
            </a:pP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7091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4F94C-5A97-4D72-A840-E13FB0D32ED3}"/>
              </a:ext>
            </a:extLst>
          </p:cNvPr>
          <p:cNvSpPr>
            <a:spLocks noGrp="1"/>
          </p:cNvSpPr>
          <p:nvPr>
            <p:ph type="ctrTitle"/>
          </p:nvPr>
        </p:nvSpPr>
        <p:spPr>
          <a:xfrm>
            <a:off x="4179094" y="3042033"/>
            <a:ext cx="3833813" cy="773934"/>
          </a:xfrm>
        </p:spPr>
        <p:txBody>
          <a:bodyPr/>
          <a:lstStyle/>
          <a:p>
            <a:r>
              <a:rPr lang="en-US"/>
              <a:t>Annexes</a:t>
            </a:r>
          </a:p>
        </p:txBody>
      </p:sp>
    </p:spTree>
    <p:extLst>
      <p:ext uri="{BB962C8B-B14F-4D97-AF65-F5344CB8AC3E}">
        <p14:creationId xmlns:p14="http://schemas.microsoft.com/office/powerpoint/2010/main" val="3633872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D11AE-8A8C-4FBC-BBD9-50E42F4B91D4}"/>
              </a:ext>
            </a:extLst>
          </p:cNvPr>
          <p:cNvSpPr>
            <a:spLocks noGrp="1"/>
          </p:cNvSpPr>
          <p:nvPr>
            <p:ph type="sldNum" sz="quarter" idx="10"/>
          </p:nvPr>
        </p:nvSpPr>
        <p:spPr/>
        <p:txBody>
          <a:bodyPr/>
          <a:lstStyle/>
          <a:p>
            <a:fld id="{7BD00F27-A81B-9246-AE66-C78B503A84CD}" type="slidenum">
              <a:rPr lang="en-US" smtClean="0"/>
              <a:pPr/>
              <a:t>17</a:t>
            </a:fld>
            <a:endParaRPr lang="en-US" sz="2000"/>
          </a:p>
        </p:txBody>
      </p:sp>
      <p:sp>
        <p:nvSpPr>
          <p:cNvPr id="3" name="Text Placeholder 1">
            <a:extLst>
              <a:ext uri="{FF2B5EF4-FFF2-40B4-BE49-F238E27FC236}">
                <a16:creationId xmlns:a16="http://schemas.microsoft.com/office/drawing/2014/main" id="{05F983AD-BC08-4860-AE59-8F03C1A55A8B}"/>
              </a:ext>
            </a:extLst>
          </p:cNvPr>
          <p:cNvSpPr txBox="1">
            <a:spLocks/>
          </p:cNvSpPr>
          <p:nvPr/>
        </p:nvSpPr>
        <p:spPr>
          <a:xfrm>
            <a:off x="873274" y="338599"/>
            <a:ext cx="10445449" cy="69872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400" b="1" dirty="0">
                <a:latin typeface="Tahoma"/>
                <a:ea typeface="Tahoma"/>
                <a:cs typeface="Tahoma"/>
              </a:rPr>
              <a:t>Fondements des Émissions de GES</a:t>
            </a:r>
          </a:p>
        </p:txBody>
      </p:sp>
      <p:sp>
        <p:nvSpPr>
          <p:cNvPr id="12" name="TextBox 11">
            <a:extLst>
              <a:ext uri="{FF2B5EF4-FFF2-40B4-BE49-F238E27FC236}">
                <a16:creationId xmlns:a16="http://schemas.microsoft.com/office/drawing/2014/main" id="{A6B4232A-47CC-4355-879B-A1B2B74BFE15}"/>
              </a:ext>
            </a:extLst>
          </p:cNvPr>
          <p:cNvSpPr txBox="1"/>
          <p:nvPr/>
        </p:nvSpPr>
        <p:spPr>
          <a:xfrm>
            <a:off x="873274" y="1179255"/>
            <a:ext cx="4022259" cy="2554545"/>
          </a:xfrm>
          <a:prstGeom prst="rect">
            <a:avLst/>
          </a:prstGeom>
          <a:noFill/>
        </p:spPr>
        <p:txBody>
          <a:bodyPr wrap="square" rtlCol="0">
            <a:spAutoFit/>
          </a:bodyPr>
          <a:lstStyle/>
          <a:p>
            <a:r>
              <a:rPr lang="en-US" sz="2000" b="1">
                <a:latin typeface="Tahoma" panose="020B0604030504040204" pitchFamily="34" charset="0"/>
                <a:ea typeface="Tahoma" panose="020B0604030504040204" pitchFamily="34" charset="0"/>
                <a:cs typeface="Tahoma" panose="020B0604030504040204" pitchFamily="34" charset="0"/>
              </a:rPr>
              <a:t>Que </a:t>
            </a:r>
            <a:r>
              <a:rPr lang="en-US" sz="2000" b="1" err="1">
                <a:latin typeface="Tahoma" panose="020B0604030504040204" pitchFamily="34" charset="0"/>
                <a:ea typeface="Tahoma" panose="020B0604030504040204" pitchFamily="34" charset="0"/>
                <a:cs typeface="Tahoma" panose="020B0604030504040204" pitchFamily="34" charset="0"/>
              </a:rPr>
              <a:t>sont</a:t>
            </a:r>
            <a:r>
              <a:rPr lang="en-US" sz="2000" b="1">
                <a:latin typeface="Tahoma" panose="020B0604030504040204" pitchFamily="34" charset="0"/>
                <a:ea typeface="Tahoma" panose="020B0604030504040204" pitchFamily="34" charset="0"/>
                <a:cs typeface="Tahoma" panose="020B0604030504040204" pitchFamily="34" charset="0"/>
              </a:rPr>
              <a:t> les </a:t>
            </a:r>
            <a:r>
              <a:rPr lang="en-US" sz="2000" b="1" err="1">
                <a:latin typeface="Tahoma" panose="020B0604030504040204" pitchFamily="34" charset="0"/>
                <a:ea typeface="Tahoma" panose="020B0604030504040204" pitchFamily="34" charset="0"/>
                <a:cs typeface="Tahoma" panose="020B0604030504040204" pitchFamily="34" charset="0"/>
              </a:rPr>
              <a:t>gaz</a:t>
            </a:r>
            <a:r>
              <a:rPr lang="en-US" sz="2000" b="1">
                <a:latin typeface="Tahoma" panose="020B0604030504040204" pitchFamily="34" charset="0"/>
                <a:ea typeface="Tahoma" panose="020B0604030504040204" pitchFamily="34" charset="0"/>
                <a:cs typeface="Tahoma" panose="020B0604030504040204" pitchFamily="34" charset="0"/>
              </a:rPr>
              <a:t> à </a:t>
            </a:r>
            <a:r>
              <a:rPr lang="en-US" sz="2000" b="1" err="1">
                <a:latin typeface="Tahoma" panose="020B0604030504040204" pitchFamily="34" charset="0"/>
                <a:ea typeface="Tahoma" panose="020B0604030504040204" pitchFamily="34" charset="0"/>
                <a:cs typeface="Tahoma" panose="020B0604030504040204" pitchFamily="34" charset="0"/>
              </a:rPr>
              <a:t>effet</a:t>
            </a:r>
            <a:r>
              <a:rPr lang="en-US" sz="2000" b="1">
                <a:latin typeface="Tahoma" panose="020B0604030504040204" pitchFamily="34" charset="0"/>
                <a:ea typeface="Tahoma" panose="020B0604030504040204" pitchFamily="34" charset="0"/>
                <a:cs typeface="Tahoma" panose="020B0604030504040204" pitchFamily="34" charset="0"/>
              </a:rPr>
              <a:t> de </a:t>
            </a:r>
            <a:r>
              <a:rPr lang="en-US" sz="2000" b="1" err="1">
                <a:latin typeface="Tahoma" panose="020B0604030504040204" pitchFamily="34" charset="0"/>
                <a:ea typeface="Tahoma" panose="020B0604030504040204" pitchFamily="34" charset="0"/>
                <a:cs typeface="Tahoma" panose="020B0604030504040204" pitchFamily="34" charset="0"/>
              </a:rPr>
              <a:t>serre</a:t>
            </a:r>
            <a:r>
              <a:rPr lang="en-US" sz="2000" b="1">
                <a:latin typeface="Tahoma" panose="020B0604030504040204" pitchFamily="34" charset="0"/>
                <a:ea typeface="Tahoma" panose="020B0604030504040204" pitchFamily="34" charset="0"/>
                <a:cs typeface="Tahoma" panose="020B0604030504040204" pitchFamily="34" charset="0"/>
              </a:rPr>
              <a:t> ?</a:t>
            </a:r>
          </a:p>
          <a:p>
            <a:endParaRPr lang="en-US" sz="2000" b="1">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
            </a:pPr>
            <a:r>
              <a:rPr lang="en-US" sz="2000" err="1">
                <a:latin typeface="Tahoma" panose="020B0604030504040204" pitchFamily="34" charset="0"/>
                <a:ea typeface="Tahoma" panose="020B0604030504040204" pitchFamily="34" charset="0"/>
                <a:cs typeface="Tahoma" panose="020B0604030504040204" pitchFamily="34" charset="0"/>
              </a:rPr>
              <a:t>Dioxyde</a:t>
            </a:r>
            <a:r>
              <a:rPr lang="en-US" sz="2000">
                <a:latin typeface="Tahoma" panose="020B0604030504040204" pitchFamily="34" charset="0"/>
                <a:ea typeface="Tahoma" panose="020B0604030504040204" pitchFamily="34" charset="0"/>
                <a:cs typeface="Tahoma" panose="020B0604030504040204" pitchFamily="34" charset="0"/>
              </a:rPr>
              <a:t> de </a:t>
            </a:r>
            <a:r>
              <a:rPr lang="en-US" sz="2000" err="1">
                <a:latin typeface="Tahoma" panose="020B0604030504040204" pitchFamily="34" charset="0"/>
                <a:ea typeface="Tahoma" panose="020B0604030504040204" pitchFamily="34" charset="0"/>
                <a:cs typeface="Tahoma" panose="020B0604030504040204" pitchFamily="34" charset="0"/>
              </a:rPr>
              <a:t>carbone</a:t>
            </a:r>
            <a:r>
              <a:rPr lang="en-US" sz="2000">
                <a:latin typeface="Tahoma" panose="020B0604030504040204" pitchFamily="34" charset="0"/>
                <a:ea typeface="Tahoma" panose="020B0604030504040204" pitchFamily="34" charset="0"/>
                <a:cs typeface="Tahoma" panose="020B0604030504040204" pitchFamily="34" charset="0"/>
              </a:rPr>
              <a:t> ��2</a:t>
            </a:r>
          </a:p>
          <a:p>
            <a:pPr marL="342900" indent="-342900">
              <a:buFont typeface="Wingdings" panose="05000000000000000000" pitchFamily="2" charset="2"/>
              <a:buChar char="§"/>
            </a:pPr>
            <a:r>
              <a:rPr lang="en-US" sz="2000" err="1">
                <a:latin typeface="Tahoma" panose="020B0604030504040204" pitchFamily="34" charset="0"/>
                <a:ea typeface="Tahoma" panose="020B0604030504040204" pitchFamily="34" charset="0"/>
                <a:cs typeface="Tahoma" panose="020B0604030504040204" pitchFamily="34" charset="0"/>
              </a:rPr>
              <a:t>Protoxyde</a:t>
            </a:r>
            <a:r>
              <a:rPr lang="en-US" sz="2000">
                <a:latin typeface="Tahoma" panose="020B0604030504040204" pitchFamily="34" charset="0"/>
                <a:ea typeface="Tahoma" panose="020B0604030504040204" pitchFamily="34" charset="0"/>
                <a:cs typeface="Tahoma" panose="020B0604030504040204" pitchFamily="34" charset="0"/>
              </a:rPr>
              <a:t> </a:t>
            </a:r>
            <a:r>
              <a:rPr lang="en-US" sz="2000" err="1">
                <a:latin typeface="Tahoma" panose="020B0604030504040204" pitchFamily="34" charset="0"/>
                <a:ea typeface="Tahoma" panose="020B0604030504040204" pitchFamily="34" charset="0"/>
                <a:cs typeface="Tahoma" panose="020B0604030504040204" pitchFamily="34" charset="0"/>
              </a:rPr>
              <a:t>d'azote</a:t>
            </a:r>
            <a:r>
              <a:rPr lang="en-US" sz="2000">
                <a:latin typeface="Tahoma" panose="020B0604030504040204" pitchFamily="34" charset="0"/>
                <a:ea typeface="Tahoma" panose="020B0604030504040204" pitchFamily="34" charset="0"/>
                <a:cs typeface="Tahoma" panose="020B0604030504040204" pitchFamily="34" charset="0"/>
              </a:rPr>
              <a:t> �2�</a:t>
            </a:r>
          </a:p>
          <a:p>
            <a:pPr marL="342900" indent="-342900">
              <a:buFont typeface="Wingdings" panose="05000000000000000000" pitchFamily="2" charset="2"/>
              <a:buChar char="§"/>
            </a:pPr>
            <a:r>
              <a:rPr lang="en-US" sz="2000" err="1">
                <a:latin typeface="Tahoma" panose="020B0604030504040204" pitchFamily="34" charset="0"/>
                <a:ea typeface="Tahoma" panose="020B0604030504040204" pitchFamily="34" charset="0"/>
                <a:cs typeface="Tahoma" panose="020B0604030504040204" pitchFamily="34" charset="0"/>
              </a:rPr>
              <a:t>Méthane</a:t>
            </a:r>
            <a:r>
              <a:rPr lang="en-US" sz="2000">
                <a:latin typeface="Tahoma" panose="020B0604030504040204" pitchFamily="34" charset="0"/>
                <a:ea typeface="Tahoma" panose="020B0604030504040204" pitchFamily="34" charset="0"/>
                <a:cs typeface="Tahoma" panose="020B0604030504040204" pitchFamily="34" charset="0"/>
              </a:rPr>
              <a:t> ��4</a:t>
            </a:r>
          </a:p>
          <a:p>
            <a:pPr marL="342900" indent="-342900">
              <a:buFont typeface="Wingdings" panose="05000000000000000000" pitchFamily="2" charset="2"/>
              <a:buChar char="§"/>
            </a:pPr>
            <a:r>
              <a:rPr lang="en-US" sz="2000">
                <a:latin typeface="Tahoma" panose="020B0604030504040204" pitchFamily="34" charset="0"/>
                <a:ea typeface="Tahoma" panose="020B0604030504040204" pitchFamily="34" charset="0"/>
                <a:cs typeface="Tahoma" panose="020B0604030504040204" pitchFamily="34" charset="0"/>
              </a:rPr>
              <a:t>Gaz </a:t>
            </a:r>
            <a:r>
              <a:rPr lang="en-US" sz="2000" err="1">
                <a:latin typeface="Tahoma" panose="020B0604030504040204" pitchFamily="34" charset="0"/>
                <a:ea typeface="Tahoma" panose="020B0604030504040204" pitchFamily="34" charset="0"/>
                <a:cs typeface="Tahoma" panose="020B0604030504040204" pitchFamily="34" charset="0"/>
              </a:rPr>
              <a:t>fluorés</a:t>
            </a:r>
            <a:r>
              <a:rPr lang="en-US" sz="2000">
                <a:latin typeface="Tahoma" panose="020B0604030504040204" pitchFamily="34" charset="0"/>
                <a:ea typeface="Tahoma" panose="020B0604030504040204" pitchFamily="34" charset="0"/>
                <a:cs typeface="Tahoma" panose="020B0604030504040204" pitchFamily="34" charset="0"/>
              </a:rPr>
              <a:t> (HFC, PFC, NF3, SF6)</a:t>
            </a:r>
          </a:p>
        </p:txBody>
      </p:sp>
      <p:sp>
        <p:nvSpPr>
          <p:cNvPr id="4" name="AutoShape 4" descr="Scope 1, 2, and 3 emissions explainer?">
            <a:extLst>
              <a:ext uri="{FF2B5EF4-FFF2-40B4-BE49-F238E27FC236}">
                <a16:creationId xmlns:a16="http://schemas.microsoft.com/office/drawing/2014/main" id="{B25283C7-C5DD-45FE-A298-D612DDFC3F0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Scope 1, 2, and 3 emissions explainer?">
            <a:extLst>
              <a:ext uri="{FF2B5EF4-FFF2-40B4-BE49-F238E27FC236}">
                <a16:creationId xmlns:a16="http://schemas.microsoft.com/office/drawing/2014/main" id="{15C17518-DC5E-4AEF-8A7A-2D082EFF6A0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TextBox 22">
            <a:extLst>
              <a:ext uri="{FF2B5EF4-FFF2-40B4-BE49-F238E27FC236}">
                <a16:creationId xmlns:a16="http://schemas.microsoft.com/office/drawing/2014/main" id="{DD0673F1-3CF0-4444-8E9E-215798F814BB}"/>
              </a:ext>
            </a:extLst>
          </p:cNvPr>
          <p:cNvSpPr txBox="1"/>
          <p:nvPr/>
        </p:nvSpPr>
        <p:spPr>
          <a:xfrm>
            <a:off x="6248400" y="1311777"/>
            <a:ext cx="5331115" cy="4708981"/>
          </a:xfrm>
          <a:prstGeom prst="rect">
            <a:avLst/>
          </a:prstGeom>
          <a:noFill/>
        </p:spPr>
        <p:txBody>
          <a:bodyPr wrap="square" lIns="91440" tIns="45720" rIns="91440" bIns="45720" rtlCol="0" anchor="t">
            <a:spAutoFit/>
          </a:bodyPr>
          <a:lstStyle/>
          <a:p>
            <a:r>
              <a:rPr lang="fr-FR" sz="2000" b="1">
                <a:latin typeface="Tahoma" panose="020B0604030504040204" pitchFamily="34" charset="0"/>
                <a:ea typeface="Tahoma" panose="020B0604030504040204" pitchFamily="34" charset="0"/>
                <a:cs typeface="Tahoma" panose="020B0604030504040204" pitchFamily="34" charset="0"/>
              </a:rPr>
              <a:t>Chaque GES a un potentiel de réchauffement de la planète (PRP) différent.</a:t>
            </a:r>
          </a:p>
          <a:p>
            <a:endParaRPr lang="fr-FR" sz="2000" b="1">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fr-FR" sz="2000">
                <a:latin typeface="Tahoma" panose="020B0604030504040204" pitchFamily="34" charset="0"/>
                <a:ea typeface="Tahoma" panose="020B0604030504040204" pitchFamily="34" charset="0"/>
                <a:cs typeface="Tahoma" panose="020B0604030504040204" pitchFamily="34" charset="0"/>
              </a:rPr>
              <a:t>Le PRP est une mesure de la quantité d'énergie que les émissions d'une tonne d'un gaz absorberont sur une période donnée, par rapport aux émissions d'une tonne de dioxyde de carbone.</a:t>
            </a:r>
          </a:p>
          <a:p>
            <a:pPr marL="342900" indent="-342900">
              <a:buFont typeface="Arial" panose="020B0604020202020204" pitchFamily="34" charset="0"/>
              <a:buChar char="•"/>
            </a:pPr>
            <a:r>
              <a:rPr lang="fr-FR" sz="2000">
                <a:latin typeface="Tahoma" panose="020B0604030504040204" pitchFamily="34" charset="0"/>
                <a:ea typeface="Tahoma" panose="020B0604030504040204" pitchFamily="34" charset="0"/>
                <a:cs typeface="Tahoma" panose="020B0604030504040204" pitchFamily="34" charset="0"/>
              </a:rPr>
              <a:t>Plus le PRP est élevé, plus un gaz donné réchauffe la Terre par rapport au CO2.    </a:t>
            </a:r>
          </a:p>
          <a:p>
            <a:pPr marL="342900" indent="-342900">
              <a:buFont typeface="Arial" panose="020B0604020202020204" pitchFamily="34" charset="0"/>
              <a:buChar char="•"/>
            </a:pPr>
            <a:r>
              <a:rPr lang="fr-FR" sz="2000">
                <a:latin typeface="Tahoma" panose="020B0604030504040204" pitchFamily="34" charset="0"/>
                <a:ea typeface="Tahoma" panose="020B0604030504040204" pitchFamily="34" charset="0"/>
                <a:cs typeface="Tahoma" panose="020B0604030504040204" pitchFamily="34" charset="0"/>
              </a:rPr>
              <a:t>La mesure utilisée dans notre analyse des émissions de GES tient compte du PRP dans l'unité de mesure "tonnes métriques d'équivalent CO2".</a:t>
            </a:r>
          </a:p>
        </p:txBody>
      </p:sp>
      <p:graphicFrame>
        <p:nvGraphicFramePr>
          <p:cNvPr id="25" name="Table 25">
            <a:extLst>
              <a:ext uri="{FF2B5EF4-FFF2-40B4-BE49-F238E27FC236}">
                <a16:creationId xmlns:a16="http://schemas.microsoft.com/office/drawing/2014/main" id="{7EC89FCB-F2C8-430B-AC21-814EC5D2AA20}"/>
              </a:ext>
            </a:extLst>
          </p:cNvPr>
          <p:cNvGraphicFramePr>
            <a:graphicFrameLocks noGrp="1"/>
          </p:cNvGraphicFramePr>
          <p:nvPr>
            <p:extLst>
              <p:ext uri="{D42A27DB-BD31-4B8C-83A1-F6EECF244321}">
                <p14:modId xmlns:p14="http://schemas.microsoft.com/office/powerpoint/2010/main" val="3320259628"/>
              </p:ext>
            </p:extLst>
          </p:nvPr>
        </p:nvGraphicFramePr>
        <p:xfrm>
          <a:off x="873274" y="3872788"/>
          <a:ext cx="4882996" cy="2188765"/>
        </p:xfrm>
        <a:graphic>
          <a:graphicData uri="http://schemas.openxmlformats.org/drawingml/2006/table">
            <a:tbl>
              <a:tblPr firstRow="1" bandRow="1">
                <a:tableStyleId>{5C22544A-7EE6-4342-B048-85BDC9FD1C3A}</a:tableStyleId>
              </a:tblPr>
              <a:tblGrid>
                <a:gridCol w="2441498">
                  <a:extLst>
                    <a:ext uri="{9D8B030D-6E8A-4147-A177-3AD203B41FA5}">
                      <a16:colId xmlns:a16="http://schemas.microsoft.com/office/drawing/2014/main" val="1591158498"/>
                    </a:ext>
                  </a:extLst>
                </a:gridCol>
                <a:gridCol w="2441498">
                  <a:extLst>
                    <a:ext uri="{9D8B030D-6E8A-4147-A177-3AD203B41FA5}">
                      <a16:colId xmlns:a16="http://schemas.microsoft.com/office/drawing/2014/main" val="597647606"/>
                    </a:ext>
                  </a:extLst>
                </a:gridCol>
              </a:tblGrid>
              <a:tr h="436165">
                <a:tc>
                  <a:txBody>
                    <a:bodyPr/>
                    <a:lstStyle/>
                    <a:p>
                      <a:r>
                        <a:rPr lang="en-US">
                          <a:latin typeface="Tahoma" panose="020B0604030504040204" pitchFamily="34" charset="0"/>
                          <a:ea typeface="Tahoma" panose="020B0604030504040204" pitchFamily="34" charset="0"/>
                          <a:cs typeface="Tahoma" panose="020B0604030504040204" pitchFamily="34" charset="0"/>
                        </a:rPr>
                        <a:t>Gaz</a:t>
                      </a: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PRP</a:t>
                      </a:r>
                    </a:p>
                  </a:txBody>
                  <a:tcPr/>
                </a:tc>
                <a:extLst>
                  <a:ext uri="{0D108BD9-81ED-4DB2-BD59-A6C34878D82A}">
                    <a16:rowId xmlns:a16="http://schemas.microsoft.com/office/drawing/2014/main" val="407730015"/>
                  </a:ext>
                </a:extLst>
              </a:tr>
              <a:tr h="370840">
                <a:tc>
                  <a:txBody>
                    <a:bodyPr/>
                    <a:lstStyle/>
                    <a:p>
                      <a:r>
                        <a:rPr lang="en-US" sz="1800" err="1">
                          <a:latin typeface="Tahoma" panose="020B0604030504040204" pitchFamily="34" charset="0"/>
                          <a:ea typeface="Tahoma" panose="020B0604030504040204" pitchFamily="34" charset="0"/>
                          <a:cs typeface="Tahoma" panose="020B0604030504040204" pitchFamily="34" charset="0"/>
                        </a:rPr>
                        <a:t>Dioxyde</a:t>
                      </a:r>
                      <a:r>
                        <a:rPr lang="en-US" sz="1800">
                          <a:latin typeface="Tahoma" panose="020B0604030504040204" pitchFamily="34" charset="0"/>
                          <a:ea typeface="Tahoma" panose="020B0604030504040204" pitchFamily="34" charset="0"/>
                          <a:cs typeface="Tahoma" panose="020B0604030504040204" pitchFamily="34" charset="0"/>
                        </a:rPr>
                        <a:t> de </a:t>
                      </a:r>
                      <a:r>
                        <a:rPr lang="en-US" sz="1800" err="1">
                          <a:latin typeface="Tahoma" panose="020B0604030504040204" pitchFamily="34" charset="0"/>
                          <a:ea typeface="Tahoma" panose="020B0604030504040204" pitchFamily="34" charset="0"/>
                          <a:cs typeface="Tahoma" panose="020B0604030504040204" pitchFamily="34" charset="0"/>
                        </a:rPr>
                        <a:t>carbone</a:t>
                      </a:r>
                      <a:r>
                        <a:rPr lang="en-US" sz="1800">
                          <a:latin typeface="Tahoma" panose="020B0604030504040204" pitchFamily="34" charset="0"/>
                          <a:ea typeface="Tahoma" panose="020B0604030504040204" pitchFamily="34" charset="0"/>
                          <a:cs typeface="Tahoma" panose="020B0604030504040204" pitchFamily="34" charset="0"/>
                        </a:rPr>
                        <a:t> </a:t>
                      </a:r>
                      <a:endParaRPr lang="en-US">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1</a:t>
                      </a:r>
                    </a:p>
                  </a:txBody>
                  <a:tcPr/>
                </a:tc>
                <a:extLst>
                  <a:ext uri="{0D108BD9-81ED-4DB2-BD59-A6C34878D82A}">
                    <a16:rowId xmlns:a16="http://schemas.microsoft.com/office/drawing/2014/main" val="3326161567"/>
                  </a:ext>
                </a:extLst>
              </a:tr>
              <a:tr h="370840">
                <a:tc>
                  <a:txBody>
                    <a:bodyPr/>
                    <a:lstStyle/>
                    <a:p>
                      <a:r>
                        <a:rPr lang="en-US" sz="1800" err="1">
                          <a:latin typeface="Tahoma" panose="020B0604030504040204" pitchFamily="34" charset="0"/>
                          <a:ea typeface="Tahoma" panose="020B0604030504040204" pitchFamily="34" charset="0"/>
                          <a:cs typeface="Tahoma" panose="020B0604030504040204" pitchFamily="34" charset="0"/>
                        </a:rPr>
                        <a:t>Protoxyde</a:t>
                      </a:r>
                      <a:r>
                        <a:rPr lang="en-US" sz="1800">
                          <a:latin typeface="Tahoma" panose="020B0604030504040204" pitchFamily="34" charset="0"/>
                          <a:ea typeface="Tahoma" panose="020B0604030504040204" pitchFamily="34" charset="0"/>
                          <a:cs typeface="Tahoma" panose="020B0604030504040204" pitchFamily="34" charset="0"/>
                        </a:rPr>
                        <a:t> </a:t>
                      </a:r>
                      <a:r>
                        <a:rPr lang="en-US" sz="1800" err="1">
                          <a:latin typeface="Tahoma" panose="020B0604030504040204" pitchFamily="34" charset="0"/>
                          <a:ea typeface="Tahoma" panose="020B0604030504040204" pitchFamily="34" charset="0"/>
                          <a:cs typeface="Tahoma" panose="020B0604030504040204" pitchFamily="34" charset="0"/>
                        </a:rPr>
                        <a:t>d'azote</a:t>
                      </a:r>
                      <a:r>
                        <a:rPr lang="en-US" sz="1800">
                          <a:latin typeface="Tahoma" panose="020B0604030504040204" pitchFamily="34" charset="0"/>
                          <a:ea typeface="Tahoma" panose="020B0604030504040204" pitchFamily="34" charset="0"/>
                          <a:cs typeface="Tahoma" panose="020B0604030504040204" pitchFamily="34" charset="0"/>
                        </a:rPr>
                        <a:t> </a:t>
                      </a:r>
                      <a:endParaRPr lang="en-US">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800" b="0" i="0" kern="1200">
                          <a:solidFill>
                            <a:schemeClr val="dk1"/>
                          </a:solidFill>
                          <a:effectLst/>
                          <a:latin typeface="Tahoma" panose="020B0604030504040204" pitchFamily="34" charset="0"/>
                          <a:ea typeface="Tahoma" panose="020B0604030504040204" pitchFamily="34" charset="0"/>
                          <a:cs typeface="Tahoma" panose="020B0604030504040204" pitchFamily="34" charset="0"/>
                        </a:rPr>
                        <a:t>265–298</a:t>
                      </a:r>
                      <a:endParaRPr lang="en-US">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720471711"/>
                  </a:ext>
                </a:extLst>
              </a:tr>
              <a:tr h="370840">
                <a:tc>
                  <a:txBody>
                    <a:bodyPr/>
                    <a:lstStyle/>
                    <a:p>
                      <a:r>
                        <a:rPr lang="en-US" sz="1800" err="1">
                          <a:latin typeface="Tahoma" panose="020B0604030504040204" pitchFamily="34" charset="0"/>
                          <a:ea typeface="Tahoma" panose="020B0604030504040204" pitchFamily="34" charset="0"/>
                          <a:cs typeface="Tahoma" panose="020B0604030504040204" pitchFamily="34" charset="0"/>
                        </a:rPr>
                        <a:t>Méthane</a:t>
                      </a:r>
                      <a:endParaRPr lang="en-US">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atin typeface="Tahoma" panose="020B0604030504040204" pitchFamily="34" charset="0"/>
                          <a:ea typeface="Tahoma" panose="020B0604030504040204" pitchFamily="34" charset="0"/>
                          <a:cs typeface="Tahoma" panose="020B0604030504040204" pitchFamily="34" charset="0"/>
                        </a:rPr>
                        <a:t>28-36</a:t>
                      </a:r>
                    </a:p>
                  </a:txBody>
                  <a:tcPr/>
                </a:tc>
                <a:extLst>
                  <a:ext uri="{0D108BD9-81ED-4DB2-BD59-A6C34878D82A}">
                    <a16:rowId xmlns:a16="http://schemas.microsoft.com/office/drawing/2014/main" val="183995014"/>
                  </a:ext>
                </a:extLst>
              </a:tr>
              <a:tr h="370840">
                <a:tc>
                  <a:txBody>
                    <a:bodyPr/>
                    <a:lstStyle/>
                    <a:p>
                      <a:r>
                        <a:rPr lang="en-US" sz="1800">
                          <a:latin typeface="Tahoma" panose="020B0604030504040204" pitchFamily="34" charset="0"/>
                          <a:ea typeface="Tahoma" panose="020B0604030504040204" pitchFamily="34" charset="0"/>
                          <a:cs typeface="Tahoma" panose="020B0604030504040204" pitchFamily="34" charset="0"/>
                        </a:rPr>
                        <a:t>Gaz </a:t>
                      </a:r>
                      <a:r>
                        <a:rPr lang="en-US" sz="1800" err="1">
                          <a:latin typeface="Tahoma" panose="020B0604030504040204" pitchFamily="34" charset="0"/>
                          <a:ea typeface="Tahoma" panose="020B0604030504040204" pitchFamily="34" charset="0"/>
                          <a:cs typeface="Tahoma" panose="020B0604030504040204" pitchFamily="34" charset="0"/>
                        </a:rPr>
                        <a:t>fluorés</a:t>
                      </a:r>
                      <a:r>
                        <a:rPr lang="en-US" sz="1800">
                          <a:latin typeface="Tahoma" panose="020B0604030504040204" pitchFamily="34" charset="0"/>
                          <a:ea typeface="Tahoma" panose="020B0604030504040204" pitchFamily="34" charset="0"/>
                          <a:cs typeface="Tahoma" panose="020B0604030504040204" pitchFamily="34" charset="0"/>
                        </a:rPr>
                        <a:t> </a:t>
                      </a:r>
                      <a:endParaRPr lang="en-US">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fr-FR">
                          <a:latin typeface="Tahoma" panose="020B0604030504040204" pitchFamily="34" charset="0"/>
                          <a:ea typeface="Tahoma" panose="020B0604030504040204" pitchFamily="34" charset="0"/>
                          <a:cs typeface="Tahoma" panose="020B0604030504040204" pitchFamily="34" charset="0"/>
                        </a:rPr>
                        <a:t>Des milliers et des dizaines de milliers</a:t>
                      </a:r>
                      <a:endParaRPr lang="en-US">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781352172"/>
                  </a:ext>
                </a:extLst>
              </a:tr>
            </a:tbl>
          </a:graphicData>
        </a:graphic>
      </p:graphicFrame>
    </p:spTree>
    <p:extLst>
      <p:ext uri="{BB962C8B-B14F-4D97-AF65-F5344CB8AC3E}">
        <p14:creationId xmlns:p14="http://schemas.microsoft.com/office/powerpoint/2010/main" val="359491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D11AE-8A8C-4FBC-BBD9-50E42F4B91D4}"/>
              </a:ext>
            </a:extLst>
          </p:cNvPr>
          <p:cNvSpPr>
            <a:spLocks noGrp="1"/>
          </p:cNvSpPr>
          <p:nvPr>
            <p:ph type="sldNum" sz="quarter" idx="10"/>
          </p:nvPr>
        </p:nvSpPr>
        <p:spPr/>
        <p:txBody>
          <a:bodyPr/>
          <a:lstStyle/>
          <a:p>
            <a:fld id="{7BD00F27-A81B-9246-AE66-C78B503A84CD}" type="slidenum">
              <a:rPr lang="en-US" smtClean="0"/>
              <a:pPr/>
              <a:t>18</a:t>
            </a:fld>
            <a:endParaRPr lang="en-US" sz="2000"/>
          </a:p>
        </p:txBody>
      </p:sp>
      <p:sp>
        <p:nvSpPr>
          <p:cNvPr id="3" name="Text Placeholder 1">
            <a:extLst>
              <a:ext uri="{FF2B5EF4-FFF2-40B4-BE49-F238E27FC236}">
                <a16:creationId xmlns:a16="http://schemas.microsoft.com/office/drawing/2014/main" id="{05F983AD-BC08-4860-AE59-8F03C1A55A8B}"/>
              </a:ext>
            </a:extLst>
          </p:cNvPr>
          <p:cNvSpPr txBox="1">
            <a:spLocks/>
          </p:cNvSpPr>
          <p:nvPr/>
        </p:nvSpPr>
        <p:spPr>
          <a:xfrm>
            <a:off x="78891" y="367370"/>
            <a:ext cx="11957824" cy="69872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400" b="1" dirty="0">
                <a:latin typeface="Tahoma"/>
                <a:ea typeface="Tahoma"/>
                <a:cs typeface="Tahoma"/>
              </a:rPr>
              <a:t>Fixer des Objectifs Fondés sur la Science</a:t>
            </a:r>
          </a:p>
        </p:txBody>
      </p:sp>
      <p:sp>
        <p:nvSpPr>
          <p:cNvPr id="4" name="TextBox 3">
            <a:extLst>
              <a:ext uri="{FF2B5EF4-FFF2-40B4-BE49-F238E27FC236}">
                <a16:creationId xmlns:a16="http://schemas.microsoft.com/office/drawing/2014/main" id="{3D7A5BB0-F938-433B-BABD-E47F452E4A2D}"/>
              </a:ext>
            </a:extLst>
          </p:cNvPr>
          <p:cNvSpPr txBox="1"/>
          <p:nvPr/>
        </p:nvSpPr>
        <p:spPr>
          <a:xfrm>
            <a:off x="5202044" y="2108262"/>
            <a:ext cx="6346111" cy="3785652"/>
          </a:xfrm>
          <a:prstGeom prst="rect">
            <a:avLst/>
          </a:prstGeom>
          <a:solidFill>
            <a:schemeClr val="accent4">
              <a:lumMod val="20000"/>
              <a:lumOff val="80000"/>
            </a:schemeClr>
          </a:solidFill>
        </p:spPr>
        <p:txBody>
          <a:bodyPr wrap="square" lIns="91440" tIns="45720" rIns="91440" bIns="45720" rtlCol="0" anchor="t">
            <a:spAutoFit/>
          </a:bodyPr>
          <a:lstStyle/>
          <a:p>
            <a:r>
              <a:rPr lang="fr-FR" sz="2000" b="1">
                <a:latin typeface="Tahoma" panose="020B0604030504040204" pitchFamily="34" charset="0"/>
                <a:ea typeface="Tahoma" panose="020B0604030504040204" pitchFamily="34" charset="0"/>
                <a:cs typeface="Tahoma" panose="020B0604030504040204" pitchFamily="34" charset="0"/>
              </a:rPr>
              <a:t>En accord avec l'accord de Paris sur le climat :</a:t>
            </a:r>
          </a:p>
          <a:p>
            <a:r>
              <a:rPr lang="fr-FR" sz="2000">
                <a:latin typeface="Tahoma" panose="020B0604030504040204" pitchFamily="34" charset="0"/>
                <a:ea typeface="Tahoma" panose="020B0604030504040204" pitchFamily="34" charset="0"/>
                <a:cs typeface="Tahoma" panose="020B0604030504040204" pitchFamily="34" charset="0"/>
              </a:rPr>
              <a:t>Les objectifs fondés sur la science fournissent aux organisations une voie clairement définie pour réduire les émissions de GES.</a:t>
            </a:r>
          </a:p>
          <a:p>
            <a:endParaRPr lang="fr-FR" sz="2000">
              <a:latin typeface="Tahoma" panose="020B0604030504040204" pitchFamily="34" charset="0"/>
              <a:ea typeface="Tahoma" panose="020B0604030504040204" pitchFamily="34" charset="0"/>
              <a:cs typeface="Tahoma" panose="020B0604030504040204" pitchFamily="34" charset="0"/>
            </a:endParaRPr>
          </a:p>
          <a:p>
            <a:r>
              <a:rPr lang="fr-FR" sz="2000">
                <a:latin typeface="Tahoma" panose="020B0604030504040204" pitchFamily="34" charset="0"/>
                <a:ea typeface="Tahoma" panose="020B0604030504040204" pitchFamily="34" charset="0"/>
                <a:cs typeface="Tahoma" panose="020B0604030504040204" pitchFamily="34" charset="0"/>
              </a:rPr>
              <a:t>Les objectifs sont considérés comme "fondés sur la science" s'ils sont conformes à ce que la science du climat la plus récente juge nécessaire pour atteindre les objectifs de l'Accord de Paris - limiter le réchauffement de la planète à bien moins de 2°C au-dessus des niveaux préindustriels et poursuivre les efforts pour limiter le réchauffement à 1,5°C.</a:t>
            </a:r>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D6DC1BFB-3D5E-4848-8170-C5FF07136F3E}"/>
              </a:ext>
            </a:extLst>
          </p:cNvPr>
          <p:cNvSpPr txBox="1"/>
          <p:nvPr/>
        </p:nvSpPr>
        <p:spPr>
          <a:xfrm>
            <a:off x="762000" y="1290947"/>
            <a:ext cx="10668000" cy="707886"/>
          </a:xfrm>
          <a:prstGeom prst="rect">
            <a:avLst/>
          </a:prstGeom>
          <a:noFill/>
        </p:spPr>
        <p:txBody>
          <a:bodyPr wrap="square" lIns="91440" tIns="45720" rIns="91440" bIns="45720" rtlCol="0" anchor="t">
            <a:spAutoFit/>
          </a:bodyPr>
          <a:lstStyle/>
          <a:p>
            <a:r>
              <a:rPr lang="fr-FR" sz="2000">
                <a:latin typeface="Tahoma"/>
                <a:ea typeface="Tahoma"/>
                <a:cs typeface="Tahoma"/>
              </a:rPr>
              <a:t>La PADF fixe des objectifs fondés sur la science par le biais de la CAD pour nous tenir responsables de la réduction de nos émissions:</a:t>
            </a:r>
          </a:p>
        </p:txBody>
      </p:sp>
      <p:pic>
        <p:nvPicPr>
          <p:cNvPr id="5122" name="Picture 2" descr="Henkel&amp;#39;s emission reduction targets approved by “Science Based Targets  initiative”">
            <a:extLst>
              <a:ext uri="{FF2B5EF4-FFF2-40B4-BE49-F238E27FC236}">
                <a16:creationId xmlns:a16="http://schemas.microsoft.com/office/drawing/2014/main" id="{E70E19BD-B4AA-49CD-AF24-F2D318238B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452" b="25085"/>
          <a:stretch/>
        </p:blipFill>
        <p:spPr bwMode="auto">
          <a:xfrm>
            <a:off x="1111929" y="2223690"/>
            <a:ext cx="3133498" cy="15144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62E2DEB-D5D4-42F7-95B8-FC10F9DED23D}"/>
              </a:ext>
            </a:extLst>
          </p:cNvPr>
          <p:cNvSpPr txBox="1"/>
          <p:nvPr/>
        </p:nvSpPr>
        <p:spPr>
          <a:xfrm>
            <a:off x="514350" y="3974402"/>
            <a:ext cx="4209385" cy="1938992"/>
          </a:xfrm>
          <a:prstGeom prst="rect">
            <a:avLst/>
          </a:prstGeom>
          <a:noFill/>
        </p:spPr>
        <p:txBody>
          <a:bodyPr wrap="square" lIns="91440" tIns="45720" rIns="91440" bIns="45720" rtlCol="0" anchor="t">
            <a:spAutoFit/>
          </a:bodyPr>
          <a:lstStyle/>
          <a:p>
            <a:r>
              <a:rPr lang="fr-FR" sz="2000">
                <a:latin typeface="Tahoma"/>
                <a:ea typeface="Tahoma"/>
                <a:cs typeface="Tahoma"/>
              </a:rPr>
              <a:t>En tant que membres de la CAD, nous nous engageons</a:t>
            </a:r>
            <a:r>
              <a:rPr lang="fr-FR" sz="2000" b="1">
                <a:latin typeface="Tahoma"/>
                <a:ea typeface="Tahoma"/>
                <a:cs typeface="Tahoma"/>
              </a:rPr>
              <a:t> à réduire de 30 % nos émissions de GES d'ici 2030 </a:t>
            </a:r>
            <a:r>
              <a:rPr lang="fr-FR" sz="2000">
                <a:latin typeface="Tahoma"/>
                <a:ea typeface="Tahoma"/>
                <a:cs typeface="Tahoma"/>
              </a:rPr>
              <a:t>et à fixer des objectifs de réduction à court terme entre 2022 et 2030.</a:t>
            </a:r>
            <a:endParaRPr lang="en-US" sz="2000">
              <a:latin typeface="Tahoma"/>
              <a:ea typeface="Tahoma"/>
              <a:cs typeface="Tahoma"/>
            </a:endParaRPr>
          </a:p>
        </p:txBody>
      </p:sp>
    </p:spTree>
    <p:extLst>
      <p:ext uri="{BB962C8B-B14F-4D97-AF65-F5344CB8AC3E}">
        <p14:creationId xmlns:p14="http://schemas.microsoft.com/office/powerpoint/2010/main" val="311322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D11AE-8A8C-4FBC-BBD9-50E42F4B91D4}"/>
              </a:ext>
            </a:extLst>
          </p:cNvPr>
          <p:cNvSpPr>
            <a:spLocks noGrp="1"/>
          </p:cNvSpPr>
          <p:nvPr>
            <p:ph type="sldNum" sz="quarter" idx="10"/>
          </p:nvPr>
        </p:nvSpPr>
        <p:spPr/>
        <p:txBody>
          <a:bodyPr/>
          <a:lstStyle/>
          <a:p>
            <a:fld id="{7BD00F27-A81B-9246-AE66-C78B503A84CD}" type="slidenum">
              <a:rPr lang="en-US" smtClean="0"/>
              <a:pPr/>
              <a:t>19</a:t>
            </a:fld>
            <a:endParaRPr lang="en-US" sz="2000"/>
          </a:p>
        </p:txBody>
      </p:sp>
      <p:sp>
        <p:nvSpPr>
          <p:cNvPr id="3" name="Text Placeholder 1">
            <a:extLst>
              <a:ext uri="{FF2B5EF4-FFF2-40B4-BE49-F238E27FC236}">
                <a16:creationId xmlns:a16="http://schemas.microsoft.com/office/drawing/2014/main" id="{05F983AD-BC08-4860-AE59-8F03C1A55A8B}"/>
              </a:ext>
            </a:extLst>
          </p:cNvPr>
          <p:cNvSpPr txBox="1">
            <a:spLocks/>
          </p:cNvSpPr>
          <p:nvPr/>
        </p:nvSpPr>
        <p:spPr>
          <a:xfrm>
            <a:off x="305590" y="328073"/>
            <a:ext cx="11580820" cy="69872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b="1" dirty="0">
                <a:latin typeface="Tahoma"/>
                <a:ea typeface="Tahoma"/>
                <a:cs typeface="Tahoma"/>
              </a:rPr>
              <a:t>Norme pour une Analyse des Émissions de GES</a:t>
            </a:r>
          </a:p>
        </p:txBody>
      </p:sp>
      <p:sp>
        <p:nvSpPr>
          <p:cNvPr id="4" name="AutoShape 4" descr="Scope 1, 2, and 3 emissions explainer?">
            <a:extLst>
              <a:ext uri="{FF2B5EF4-FFF2-40B4-BE49-F238E27FC236}">
                <a16:creationId xmlns:a16="http://schemas.microsoft.com/office/drawing/2014/main" id="{B25283C7-C5DD-45FE-A298-D612DDFC3F0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Scope 1, 2, and 3 emissions explainer?">
            <a:extLst>
              <a:ext uri="{FF2B5EF4-FFF2-40B4-BE49-F238E27FC236}">
                <a16:creationId xmlns:a16="http://schemas.microsoft.com/office/drawing/2014/main" id="{15C17518-DC5E-4AEF-8A7A-2D082EFF6A0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descr="A picture containing diagram  Description automatically generated">
            <a:extLst>
              <a:ext uri="{FF2B5EF4-FFF2-40B4-BE49-F238E27FC236}">
                <a16:creationId xmlns:a16="http://schemas.microsoft.com/office/drawing/2014/main" id="{EA059E08-1AAE-4637-A1AD-9DE2D6B47019}"/>
              </a:ext>
            </a:extLst>
          </p:cNvPr>
          <p:cNvPicPr>
            <a:picLocks noChangeAspect="1"/>
          </p:cNvPicPr>
          <p:nvPr/>
        </p:nvPicPr>
        <p:blipFill rotWithShape="1">
          <a:blip r:embed="rId3"/>
          <a:srcRect l="4791" t="20537" r="6502" b="14965"/>
          <a:stretch/>
        </p:blipFill>
        <p:spPr>
          <a:xfrm>
            <a:off x="394010" y="3051926"/>
            <a:ext cx="6542287" cy="2908582"/>
          </a:xfrm>
          <a:prstGeom prst="rect">
            <a:avLst/>
          </a:prstGeom>
        </p:spPr>
      </p:pic>
      <p:pic>
        <p:nvPicPr>
          <p:cNvPr id="11" name="Picture 2">
            <a:extLst>
              <a:ext uri="{FF2B5EF4-FFF2-40B4-BE49-F238E27FC236}">
                <a16:creationId xmlns:a16="http://schemas.microsoft.com/office/drawing/2014/main" id="{EF47B644-0399-4226-B656-8362B4509A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46" y="1415454"/>
            <a:ext cx="4486507" cy="124781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272D920-C1F8-4813-87E3-2CF6D8E90A96}"/>
              </a:ext>
            </a:extLst>
          </p:cNvPr>
          <p:cNvSpPr txBox="1"/>
          <p:nvPr/>
        </p:nvSpPr>
        <p:spPr>
          <a:xfrm>
            <a:off x="7177759" y="1026793"/>
            <a:ext cx="4486507" cy="5016758"/>
          </a:xfrm>
          <a:prstGeom prst="rect">
            <a:avLst/>
          </a:prstGeom>
          <a:noFill/>
        </p:spPr>
        <p:txBody>
          <a:bodyPr wrap="square" rtlCol="0">
            <a:spAutoFit/>
          </a:bodyPr>
          <a:lstStyle/>
          <a:p>
            <a:r>
              <a:rPr lang="fr-FR" sz="2000" b="1">
                <a:latin typeface="Tahoma" panose="020B0604030504040204" pitchFamily="34" charset="0"/>
                <a:ea typeface="Tahoma" panose="020B0604030504040204" pitchFamily="34" charset="0"/>
                <a:cs typeface="Tahoma" panose="020B0604030504040204" pitchFamily="34" charset="0"/>
              </a:rPr>
              <a:t>La norme mondiale pour la comptabilisation des GES est le Protocole des GES : </a:t>
            </a:r>
          </a:p>
          <a:p>
            <a:endParaRPr lang="fr-FR" sz="2000" b="1">
              <a:latin typeface="Tahoma" panose="020B0604030504040204" pitchFamily="34" charset="0"/>
              <a:ea typeface="Tahoma" panose="020B0604030504040204" pitchFamily="34" charset="0"/>
              <a:cs typeface="Tahoma" panose="020B0604030504040204" pitchFamily="34" charset="0"/>
            </a:endParaRPr>
          </a:p>
          <a:p>
            <a:r>
              <a:rPr lang="fr-FR" sz="2000">
                <a:latin typeface="Tahoma" panose="020B0604030504040204" pitchFamily="34" charset="0"/>
                <a:ea typeface="Tahoma" panose="020B0604030504040204" pitchFamily="34" charset="0"/>
                <a:cs typeface="Tahoma" panose="020B0604030504040204" pitchFamily="34" charset="0"/>
              </a:rPr>
              <a:t>Le Protocole des GES établit des cadres normalisés mondiaux complets pour mesurer et gérer les émissions de GES provenant des opérations des secteurs privé et public, des chaînes de valeur et des actions d'atténuation. </a:t>
            </a:r>
          </a:p>
          <a:p>
            <a:endParaRPr lang="fr-FR" sz="2000">
              <a:latin typeface="Tahoma" panose="020B0604030504040204" pitchFamily="34" charset="0"/>
              <a:ea typeface="Tahoma" panose="020B0604030504040204" pitchFamily="34" charset="0"/>
              <a:cs typeface="Tahoma" panose="020B0604030504040204" pitchFamily="34" charset="0"/>
            </a:endParaRPr>
          </a:p>
          <a:p>
            <a:r>
              <a:rPr lang="fr-FR" sz="2000">
                <a:latin typeface="Tahoma" panose="020B0604030504040204" pitchFamily="34" charset="0"/>
                <a:ea typeface="Tahoma" panose="020B0604030504040204" pitchFamily="34" charset="0"/>
                <a:cs typeface="Tahoma" panose="020B0604030504040204" pitchFamily="34" charset="0"/>
              </a:rPr>
              <a:t>Les normes, les outils et la formation en ligne du Protocole des GES aident les pays et les villes à suivre les progrès accomplis dans la réalisation de leurs objectifs climatiques.</a:t>
            </a:r>
          </a:p>
        </p:txBody>
      </p:sp>
    </p:spTree>
    <p:extLst>
      <p:ext uri="{BB962C8B-B14F-4D97-AF65-F5344CB8AC3E}">
        <p14:creationId xmlns:p14="http://schemas.microsoft.com/office/powerpoint/2010/main" val="3273022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D11AE-8A8C-4FBC-BBD9-50E42F4B91D4}"/>
              </a:ext>
            </a:extLst>
          </p:cNvPr>
          <p:cNvSpPr>
            <a:spLocks noGrp="1"/>
          </p:cNvSpPr>
          <p:nvPr>
            <p:ph type="sldNum" sz="quarter" idx="10"/>
          </p:nvPr>
        </p:nvSpPr>
        <p:spPr/>
        <p:txBody>
          <a:bodyPr/>
          <a:lstStyle/>
          <a:p>
            <a:fld id="{7BD00F27-A81B-9246-AE66-C78B503A84CD}" type="slidenum">
              <a:rPr lang="en-US" smtClean="0"/>
              <a:pPr/>
              <a:t>2</a:t>
            </a:fld>
            <a:endParaRPr lang="en-US" sz="2000"/>
          </a:p>
        </p:txBody>
      </p:sp>
      <p:sp>
        <p:nvSpPr>
          <p:cNvPr id="3" name="Text Placeholder 1">
            <a:extLst>
              <a:ext uri="{FF2B5EF4-FFF2-40B4-BE49-F238E27FC236}">
                <a16:creationId xmlns:a16="http://schemas.microsoft.com/office/drawing/2014/main" id="{05F983AD-BC08-4860-AE59-8F03C1A55A8B}"/>
              </a:ext>
            </a:extLst>
          </p:cNvPr>
          <p:cNvSpPr txBox="1">
            <a:spLocks/>
          </p:cNvSpPr>
          <p:nvPr/>
        </p:nvSpPr>
        <p:spPr>
          <a:xfrm>
            <a:off x="331641" y="241300"/>
            <a:ext cx="11528715" cy="6987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000" b="1">
                <a:latin typeface="Tahoma"/>
                <a:ea typeface="Tahoma"/>
                <a:cs typeface="Tahoma"/>
              </a:rPr>
              <a:t>Ce que vous trouverez dans ce diaporama</a:t>
            </a:r>
          </a:p>
        </p:txBody>
      </p:sp>
      <p:grpSp>
        <p:nvGrpSpPr>
          <p:cNvPr id="7" name="Group 6">
            <a:extLst>
              <a:ext uri="{FF2B5EF4-FFF2-40B4-BE49-F238E27FC236}">
                <a16:creationId xmlns:a16="http://schemas.microsoft.com/office/drawing/2014/main" id="{8F88AE3A-E54A-4E47-BC7F-FBBF1BE6ABE3}"/>
              </a:ext>
            </a:extLst>
          </p:cNvPr>
          <p:cNvGrpSpPr/>
          <p:nvPr/>
        </p:nvGrpSpPr>
        <p:grpSpPr>
          <a:xfrm>
            <a:off x="691485" y="1327785"/>
            <a:ext cx="10504230" cy="3897630"/>
            <a:chOff x="1559444" y="982176"/>
            <a:chExt cx="10010256" cy="4812497"/>
          </a:xfrm>
        </p:grpSpPr>
        <p:sp>
          <p:nvSpPr>
            <p:cNvPr id="6" name="Rectangle 5">
              <a:extLst>
                <a:ext uri="{FF2B5EF4-FFF2-40B4-BE49-F238E27FC236}">
                  <a16:creationId xmlns:a16="http://schemas.microsoft.com/office/drawing/2014/main" id="{047FF4F1-95AF-416D-AB45-F97A1C0B7235}"/>
                </a:ext>
              </a:extLst>
            </p:cNvPr>
            <p:cNvSpPr/>
            <p:nvPr/>
          </p:nvSpPr>
          <p:spPr>
            <a:xfrm>
              <a:off x="1559444" y="982176"/>
              <a:ext cx="10010255" cy="48124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6B4232A-47CC-4355-879B-A1B2B74BFE15}"/>
                </a:ext>
              </a:extLst>
            </p:cNvPr>
            <p:cNvSpPr txBox="1"/>
            <p:nvPr/>
          </p:nvSpPr>
          <p:spPr>
            <a:xfrm>
              <a:off x="1735801" y="1065596"/>
              <a:ext cx="9833899" cy="4674235"/>
            </a:xfrm>
            <a:prstGeom prst="rect">
              <a:avLst/>
            </a:prstGeom>
            <a:noFill/>
          </p:spPr>
          <p:txBody>
            <a:bodyPr wrap="square" rtlCol="0">
              <a:spAutoFit/>
            </a:bodyPr>
            <a:lstStyle/>
            <a:p>
              <a:pPr marL="457200" indent="-457200">
                <a:buClr>
                  <a:schemeClr val="accent1"/>
                </a:buClr>
                <a:buSzPct val="150000"/>
                <a:buFont typeface="+mj-lt"/>
                <a:buAutoNum type="arabicPeriod"/>
              </a:pPr>
              <a:r>
                <a:rPr lang="fr-FR" sz="2400">
                  <a:latin typeface="Tahoma" panose="020B0604030504040204" pitchFamily="34" charset="0"/>
                  <a:ea typeface="Tahoma" panose="020B0604030504040204" pitchFamily="34" charset="0"/>
                  <a:cs typeface="Tahoma" panose="020B0604030504040204" pitchFamily="34" charset="0"/>
                </a:rPr>
                <a:t>Contexte de la menace du changement climatique (diapositive 3)</a:t>
              </a:r>
            </a:p>
            <a:p>
              <a:pPr marL="457200" indent="-457200">
                <a:buClr>
                  <a:schemeClr val="accent1"/>
                </a:buClr>
                <a:buSzPct val="150000"/>
                <a:buFont typeface="+mj-lt"/>
                <a:buAutoNum type="arabicPeriod"/>
              </a:pPr>
              <a:r>
                <a:rPr lang="fr-FR" sz="2400">
                  <a:latin typeface="Tahoma" panose="020B0604030504040204" pitchFamily="34" charset="0"/>
                  <a:ea typeface="Tahoma" panose="020B0604030504040204" pitchFamily="34" charset="0"/>
                  <a:cs typeface="Tahoma" panose="020B0604030504040204" pitchFamily="34" charset="0"/>
                </a:rPr>
                <a:t>Le calendrier de la PADF pour calculer nos émissions de gaz à effet de serre (diapositive 4)</a:t>
              </a:r>
            </a:p>
            <a:p>
              <a:pPr marL="457200" indent="-457200">
                <a:buClr>
                  <a:schemeClr val="accent1"/>
                </a:buClr>
                <a:buSzPct val="150000"/>
                <a:buFont typeface="+mj-lt"/>
                <a:buAutoNum type="arabicPeriod"/>
              </a:pPr>
              <a:r>
                <a:rPr lang="fr-FR" sz="2400">
                  <a:latin typeface="Tahoma" panose="020B0604030504040204" pitchFamily="34" charset="0"/>
                  <a:ea typeface="Tahoma" panose="020B0604030504040204" pitchFamily="34" charset="0"/>
                  <a:cs typeface="Tahoma" panose="020B0604030504040204" pitchFamily="34" charset="0"/>
                </a:rPr>
                <a:t>Les engagements de la PADF pour combattre le changement climatique (diapositives 5 et 6)</a:t>
              </a:r>
            </a:p>
            <a:p>
              <a:pPr marL="457200" indent="-457200">
                <a:buClr>
                  <a:schemeClr val="accent1"/>
                </a:buClr>
                <a:buSzPct val="150000"/>
                <a:buFont typeface="+mj-lt"/>
                <a:buAutoNum type="arabicPeriod"/>
              </a:pPr>
              <a:r>
                <a:rPr lang="fr-FR" sz="2400">
                  <a:latin typeface="Tahoma" panose="020B0604030504040204" pitchFamily="34" charset="0"/>
                  <a:ea typeface="Tahoma" panose="020B0604030504040204" pitchFamily="34" charset="0"/>
                  <a:cs typeface="Tahoma" panose="020B0604030504040204" pitchFamily="34" charset="0"/>
                </a:rPr>
                <a:t>Les émissions de gaz à effet de serre de la PADF pour l'année fiscale 2019 (diapositives 7-13)</a:t>
              </a:r>
            </a:p>
            <a:p>
              <a:pPr marL="457200" indent="-457200">
                <a:buClr>
                  <a:schemeClr val="accent1"/>
                </a:buClr>
                <a:buSzPct val="150000"/>
                <a:buFont typeface="+mj-lt"/>
                <a:buAutoNum type="arabicPeriod"/>
              </a:pPr>
              <a:r>
                <a:rPr lang="fr-FR" sz="2400">
                  <a:latin typeface="Tahoma" panose="020B0604030504040204" pitchFamily="34" charset="0"/>
                  <a:ea typeface="Tahoma" panose="020B0604030504040204" pitchFamily="34" charset="0"/>
                  <a:cs typeface="Tahoma" panose="020B0604030504040204" pitchFamily="34" charset="0"/>
                </a:rPr>
                <a:t>Ce qui se passera ensuite pour réaliser nos engagements en matière de changement climatique (diapositive 14)</a:t>
              </a:r>
            </a:p>
            <a:p>
              <a:pPr marL="457200" indent="-457200">
                <a:buClr>
                  <a:schemeClr val="accent1"/>
                </a:buClr>
                <a:buSzPct val="150000"/>
                <a:buFont typeface="+mj-lt"/>
                <a:buAutoNum type="arabicPeriod"/>
              </a:pPr>
              <a:r>
                <a:rPr lang="fr-FR" sz="2400">
                  <a:latin typeface="Tahoma" panose="020B0604030504040204" pitchFamily="34" charset="0"/>
                  <a:ea typeface="Tahoma" panose="020B0604030504040204" pitchFamily="34" charset="0"/>
                  <a:cs typeface="Tahoma" panose="020B0604030504040204" pitchFamily="34" charset="0"/>
                </a:rPr>
                <a:t>Annexes (diapositives 16-19)</a:t>
              </a:r>
              <a:endParaRPr lang="en-US" sz="2400">
                <a:latin typeface="Tahoma" panose="020B0604030504040204" pitchFamily="34" charset="0"/>
                <a:ea typeface="Tahoma" panose="020B0604030504040204" pitchFamily="34" charset="0"/>
                <a:cs typeface="Tahoma" panose="020B0604030504040204" pitchFamily="34" charset="0"/>
              </a:endParaRPr>
            </a:p>
          </p:txBody>
        </p:sp>
      </p:grpSp>
      <p:sp>
        <p:nvSpPr>
          <p:cNvPr id="4" name="AutoShape 4" descr="Scope 1, 2, and 3 emissions explainer?">
            <a:extLst>
              <a:ext uri="{FF2B5EF4-FFF2-40B4-BE49-F238E27FC236}">
                <a16:creationId xmlns:a16="http://schemas.microsoft.com/office/drawing/2014/main" id="{B25283C7-C5DD-45FE-A298-D612DDFC3F0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Scope 1, 2, and 3 emissions explainer?">
            <a:extLst>
              <a:ext uri="{FF2B5EF4-FFF2-40B4-BE49-F238E27FC236}">
                <a16:creationId xmlns:a16="http://schemas.microsoft.com/office/drawing/2014/main" id="{15C17518-DC5E-4AEF-8A7A-2D082EFF6A0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690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D11AE-8A8C-4FBC-BBD9-50E42F4B91D4}"/>
              </a:ext>
            </a:extLst>
          </p:cNvPr>
          <p:cNvSpPr>
            <a:spLocks noGrp="1"/>
          </p:cNvSpPr>
          <p:nvPr>
            <p:ph type="sldNum" sz="quarter" idx="10"/>
          </p:nvPr>
        </p:nvSpPr>
        <p:spPr/>
        <p:txBody>
          <a:bodyPr/>
          <a:lstStyle/>
          <a:p>
            <a:fld id="{7BD00F27-A81B-9246-AE66-C78B503A84CD}" type="slidenum">
              <a:rPr lang="en-US" smtClean="0"/>
              <a:pPr/>
              <a:t>3</a:t>
            </a:fld>
            <a:endParaRPr lang="en-US" sz="2000"/>
          </a:p>
        </p:txBody>
      </p:sp>
      <p:sp>
        <p:nvSpPr>
          <p:cNvPr id="3" name="Text Placeholder 1">
            <a:extLst>
              <a:ext uri="{FF2B5EF4-FFF2-40B4-BE49-F238E27FC236}">
                <a16:creationId xmlns:a16="http://schemas.microsoft.com/office/drawing/2014/main" id="{05F983AD-BC08-4860-AE59-8F03C1A55A8B}"/>
              </a:ext>
            </a:extLst>
          </p:cNvPr>
          <p:cNvSpPr txBox="1">
            <a:spLocks/>
          </p:cNvSpPr>
          <p:nvPr/>
        </p:nvSpPr>
        <p:spPr>
          <a:xfrm>
            <a:off x="145074" y="373774"/>
            <a:ext cx="11756728" cy="666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400" b="1">
                <a:latin typeface="Tahoma"/>
                <a:ea typeface="Tahoma"/>
                <a:cs typeface="Tahoma"/>
              </a:rPr>
              <a:t>Nous vivons une crise climatique</a:t>
            </a:r>
            <a:endParaRPr lang="en-US" sz="4400" b="1">
              <a:latin typeface="Tahoma"/>
              <a:ea typeface="Tahoma"/>
              <a:cs typeface="Tahoma"/>
            </a:endParaRPr>
          </a:p>
        </p:txBody>
      </p:sp>
      <p:sp>
        <p:nvSpPr>
          <p:cNvPr id="7" name="TextBox 6">
            <a:extLst>
              <a:ext uri="{FF2B5EF4-FFF2-40B4-BE49-F238E27FC236}">
                <a16:creationId xmlns:a16="http://schemas.microsoft.com/office/drawing/2014/main" id="{D80CA94F-E70B-431C-9550-3E2D77CA7154}"/>
              </a:ext>
            </a:extLst>
          </p:cNvPr>
          <p:cNvSpPr txBox="1"/>
          <p:nvPr/>
        </p:nvSpPr>
        <p:spPr>
          <a:xfrm>
            <a:off x="290194" y="1440213"/>
            <a:ext cx="11611608" cy="2862322"/>
          </a:xfrm>
          <a:prstGeom prst="rect">
            <a:avLst/>
          </a:prstGeom>
          <a:noFill/>
        </p:spPr>
        <p:txBody>
          <a:bodyPr wrap="square" rtlCol="0">
            <a:spAutoFit/>
          </a:bodyPr>
          <a:lstStyle/>
          <a:p>
            <a:pPr marL="342900" indent="-342900">
              <a:buFont typeface="Arial" panose="020B0604020202020204" pitchFamily="34" charset="0"/>
              <a:buChar char="•"/>
            </a:pPr>
            <a:r>
              <a:rPr lang="fr-FR" sz="2000">
                <a:latin typeface="Tahoma" panose="020B0604030504040204" pitchFamily="34" charset="0"/>
                <a:ea typeface="Tahoma" panose="020B0604030504040204" pitchFamily="34" charset="0"/>
                <a:cs typeface="Tahoma" panose="020B0604030504040204" pitchFamily="34" charset="0"/>
              </a:rPr>
              <a:t>En 2021, nous avons déjà atteint </a:t>
            </a:r>
            <a:r>
              <a:rPr lang="fr-FR" sz="2000" u="sng">
                <a:latin typeface="Tahoma" panose="020B0604030504040204" pitchFamily="34" charset="0"/>
                <a:ea typeface="Tahoma" panose="020B0604030504040204" pitchFamily="34" charset="0"/>
                <a:cs typeface="Tahoma" panose="020B0604030504040204" pitchFamily="34" charset="0"/>
              </a:rPr>
              <a:t>1,1°C</a:t>
            </a:r>
            <a:r>
              <a:rPr lang="fr-FR" sz="2000">
                <a:latin typeface="Tahoma" panose="020B0604030504040204" pitchFamily="34" charset="0"/>
                <a:ea typeface="Tahoma" panose="020B0604030504040204" pitchFamily="34" charset="0"/>
                <a:cs typeface="Tahoma" panose="020B0604030504040204" pitchFamily="34" charset="0"/>
              </a:rPr>
              <a:t> de réchauffement de la planète par rapport aux niveaux préindustriels.</a:t>
            </a:r>
          </a:p>
          <a:p>
            <a:pPr marL="342900" indent="-342900">
              <a:buFont typeface="Arial" panose="020B0604020202020204" pitchFamily="34" charset="0"/>
              <a:buChar char="•"/>
            </a:pPr>
            <a:r>
              <a:rPr lang="fr-FR" sz="2000">
                <a:latin typeface="Tahoma" panose="020B0604030504040204" pitchFamily="34" charset="0"/>
                <a:ea typeface="Tahoma" panose="020B0604030504040204" pitchFamily="34" charset="0"/>
                <a:cs typeface="Tahoma" panose="020B0604030504040204" pitchFamily="34" charset="0"/>
              </a:rPr>
              <a:t>Un rapport publié en septembre par la Banque mondiale estime que d'ici 2050, </a:t>
            </a:r>
            <a:r>
              <a:rPr lang="fr-FR" sz="2000" u="sng">
                <a:latin typeface="Tahoma" panose="020B0604030504040204" pitchFamily="34" charset="0"/>
                <a:ea typeface="Tahoma" panose="020B0604030504040204" pitchFamily="34" charset="0"/>
                <a:cs typeface="Tahoma" panose="020B0604030504040204" pitchFamily="34" charset="0"/>
              </a:rPr>
              <a:t>le changement climatique pourrait entraîner la migration de 17,1 millions de personnes</a:t>
            </a:r>
            <a:r>
              <a:rPr lang="fr-FR" sz="2000">
                <a:latin typeface="Tahoma" panose="020B0604030504040204" pitchFamily="34" charset="0"/>
                <a:ea typeface="Tahoma" panose="020B0604030504040204" pitchFamily="34" charset="0"/>
                <a:cs typeface="Tahoma" panose="020B0604030504040204" pitchFamily="34" charset="0"/>
              </a:rPr>
              <a:t> (2,6 % de la population) dans la région ALC à l'intérieur de leur propre pays. Ce chiffre pourrait être réduit de 80 % si nous agissons maintenant pour réduire les émissions de GES. </a:t>
            </a:r>
          </a:p>
          <a:p>
            <a:pPr marL="342900" indent="-342900">
              <a:buFont typeface="Arial" panose="020B0604020202020204" pitchFamily="34" charset="0"/>
              <a:buChar char="•"/>
            </a:pPr>
            <a:r>
              <a:rPr lang="fr-FR" sz="2000">
                <a:latin typeface="Tahoma" panose="020B0604030504040204" pitchFamily="34" charset="0"/>
                <a:ea typeface="Tahoma" panose="020B0604030504040204" pitchFamily="34" charset="0"/>
                <a:cs typeface="Tahoma" panose="020B0604030504040204" pitchFamily="34" charset="0"/>
              </a:rPr>
              <a:t>Selon un rapport de la FAO, de la CEPALC et de l'ALADI, le changement climatique affectera </a:t>
            </a:r>
            <a:r>
              <a:rPr lang="fr-FR" sz="2000" u="sng">
                <a:latin typeface="Tahoma" panose="020B0604030504040204" pitchFamily="34" charset="0"/>
                <a:ea typeface="Tahoma" panose="020B0604030504040204" pitchFamily="34" charset="0"/>
                <a:cs typeface="Tahoma" panose="020B0604030504040204" pitchFamily="34" charset="0"/>
              </a:rPr>
              <a:t>le rendement des cultures, les économies locales et la sécurité alimentaire dans la région ALC</a:t>
            </a:r>
            <a:r>
              <a:rPr lang="fr-FR" sz="2000">
                <a:latin typeface="Tahoma" panose="020B0604030504040204" pitchFamily="34" charset="0"/>
                <a:ea typeface="Tahoma" panose="020B0604030504040204" pitchFamily="34" charset="0"/>
                <a:cs typeface="Tahoma" panose="020B0604030504040204" pitchFamily="34" charset="0"/>
              </a:rPr>
              <a:t>. Le rapport constate que le secteur agricole est le plus touché par le changement climatique.</a:t>
            </a:r>
            <a:endParaRPr lang="en-US" sz="2000" u="sng">
              <a:latin typeface="Tahoma" panose="020B0604030504040204" pitchFamily="34" charset="0"/>
              <a:ea typeface="Tahoma" panose="020B0604030504040204" pitchFamily="34" charset="0"/>
              <a:cs typeface="Tahoma" panose="020B0604030504040204" pitchFamily="34" charset="0"/>
            </a:endParaRPr>
          </a:p>
        </p:txBody>
      </p:sp>
      <p:sp>
        <p:nvSpPr>
          <p:cNvPr id="20" name="Rectangle 19">
            <a:extLst>
              <a:ext uri="{FF2B5EF4-FFF2-40B4-BE49-F238E27FC236}">
                <a16:creationId xmlns:a16="http://schemas.microsoft.com/office/drawing/2014/main" id="{13270471-92B5-424D-AAB4-7F199F1972CA}"/>
              </a:ext>
            </a:extLst>
          </p:cNvPr>
          <p:cNvSpPr/>
          <p:nvPr/>
        </p:nvSpPr>
        <p:spPr>
          <a:xfrm>
            <a:off x="627137" y="4702314"/>
            <a:ext cx="10937722" cy="1200329"/>
          </a:xfrm>
          <a:prstGeom prst="rect">
            <a:avLst/>
          </a:prstGeom>
          <a:solidFill>
            <a:schemeClr val="accent1"/>
          </a:solidFill>
        </p:spPr>
        <p:txBody>
          <a:bodyPr wrap="square">
            <a:spAutoFit/>
          </a:bodyPr>
          <a:lstStyle/>
          <a:p>
            <a:pPr algn="ctr"/>
            <a:r>
              <a:rPr lang="fr-FR" sz="2400">
                <a:latin typeface="Tahoma" panose="020B0604030504040204" pitchFamily="34" charset="0"/>
                <a:ea typeface="Tahoma" panose="020B0604030504040204" pitchFamily="34" charset="0"/>
                <a:cs typeface="Tahoma" panose="020B0604030504040204" pitchFamily="34" charset="0"/>
              </a:rPr>
              <a:t>Tous les gouvernements et organisations, y compris les ONG comme la PADF, sont encouragés à mesurer, réduire et compenser leurs émissions de carbone. </a:t>
            </a:r>
          </a:p>
          <a:p>
            <a:pPr algn="ctr"/>
            <a:r>
              <a:rPr lang="fr-FR" sz="2400" b="1">
                <a:latin typeface="Tahoma" panose="020B0604030504040204" pitchFamily="34" charset="0"/>
                <a:ea typeface="Tahoma" panose="020B0604030504040204" pitchFamily="34" charset="0"/>
                <a:cs typeface="Tahoma" panose="020B0604030504040204" pitchFamily="34" charset="0"/>
              </a:rPr>
              <a:t>La PADF est une organisation pionnière qui prend les devants.</a:t>
            </a:r>
            <a:endParaRPr lang="en-US" sz="2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4045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D11AE-8A8C-4FBC-BBD9-50E42F4B91D4}"/>
              </a:ext>
            </a:extLst>
          </p:cNvPr>
          <p:cNvSpPr>
            <a:spLocks noGrp="1"/>
          </p:cNvSpPr>
          <p:nvPr>
            <p:ph type="sldNum" sz="quarter" idx="10"/>
          </p:nvPr>
        </p:nvSpPr>
        <p:spPr/>
        <p:txBody>
          <a:bodyPr/>
          <a:lstStyle/>
          <a:p>
            <a:fld id="{7BD00F27-A81B-9246-AE66-C78B503A84CD}" type="slidenum">
              <a:rPr lang="en-US" smtClean="0"/>
              <a:pPr/>
              <a:t>4</a:t>
            </a:fld>
            <a:endParaRPr lang="en-US" sz="2000"/>
          </a:p>
        </p:txBody>
      </p:sp>
      <p:sp>
        <p:nvSpPr>
          <p:cNvPr id="3" name="Text Placeholder 1">
            <a:extLst>
              <a:ext uri="{FF2B5EF4-FFF2-40B4-BE49-F238E27FC236}">
                <a16:creationId xmlns:a16="http://schemas.microsoft.com/office/drawing/2014/main" id="{05F983AD-BC08-4860-AE59-8F03C1A55A8B}"/>
              </a:ext>
            </a:extLst>
          </p:cNvPr>
          <p:cNvSpPr txBox="1">
            <a:spLocks/>
          </p:cNvSpPr>
          <p:nvPr/>
        </p:nvSpPr>
        <p:spPr>
          <a:xfrm>
            <a:off x="455400" y="198878"/>
            <a:ext cx="11379514" cy="69872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latin typeface="Tahoma"/>
                <a:ea typeface="+mn-lt"/>
                <a:cs typeface="+mn-lt"/>
              </a:rPr>
              <a:t>Le </a:t>
            </a:r>
            <a:r>
              <a:rPr lang="en-US" sz="3200" b="1" dirty="0" err="1">
                <a:latin typeface="Tahoma"/>
                <a:ea typeface="+mn-lt"/>
                <a:cs typeface="+mn-lt"/>
              </a:rPr>
              <a:t>calendrier</a:t>
            </a:r>
            <a:r>
              <a:rPr lang="en-US" sz="3200" b="1" dirty="0">
                <a:latin typeface="Tahoma"/>
                <a:ea typeface="+mn-lt"/>
                <a:cs typeface="+mn-lt"/>
              </a:rPr>
              <a:t> de la PADF pour </a:t>
            </a:r>
            <a:r>
              <a:rPr lang="en-US" sz="3200" b="1" dirty="0" err="1">
                <a:latin typeface="Tahoma"/>
                <a:ea typeface="+mn-lt"/>
                <a:cs typeface="+mn-lt"/>
              </a:rPr>
              <a:t>lutter</a:t>
            </a:r>
            <a:r>
              <a:rPr lang="en-US" sz="3200" b="1" dirty="0">
                <a:latin typeface="Tahoma"/>
                <a:ea typeface="+mn-lt"/>
                <a:cs typeface="+mn-lt"/>
              </a:rPr>
              <a:t> </a:t>
            </a:r>
            <a:r>
              <a:rPr lang="en-US" sz="3200" b="1" dirty="0" err="1">
                <a:latin typeface="Tahoma"/>
                <a:ea typeface="+mn-lt"/>
                <a:cs typeface="+mn-lt"/>
              </a:rPr>
              <a:t>contre</a:t>
            </a:r>
            <a:r>
              <a:rPr lang="en-US" sz="3200" b="1" dirty="0">
                <a:latin typeface="Tahoma"/>
                <a:ea typeface="+mn-lt"/>
                <a:cs typeface="+mn-lt"/>
              </a:rPr>
              <a:t> les GES </a:t>
            </a:r>
          </a:p>
        </p:txBody>
      </p:sp>
      <p:sp>
        <p:nvSpPr>
          <p:cNvPr id="5" name="TextBox 4">
            <a:extLst>
              <a:ext uri="{FF2B5EF4-FFF2-40B4-BE49-F238E27FC236}">
                <a16:creationId xmlns:a16="http://schemas.microsoft.com/office/drawing/2014/main" id="{DB04CAA0-43E5-496A-80F6-8AED625F0B57}"/>
              </a:ext>
            </a:extLst>
          </p:cNvPr>
          <p:cNvSpPr txBox="1"/>
          <p:nvPr/>
        </p:nvSpPr>
        <p:spPr>
          <a:xfrm>
            <a:off x="100991" y="3341708"/>
            <a:ext cx="2557978" cy="1477328"/>
          </a:xfrm>
          <a:prstGeom prst="rect">
            <a:avLst/>
          </a:prstGeom>
          <a:noFill/>
        </p:spPr>
        <p:txBody>
          <a:bodyPr wrap="square" lIns="91440" tIns="45720" rIns="91440" bIns="45720" rtlCol="0" anchor="t">
            <a:spAutoFit/>
          </a:bodyPr>
          <a:lstStyle/>
          <a:p>
            <a:pPr algn="ctr"/>
            <a:r>
              <a:rPr lang="fr">
                <a:latin typeface="Tahoma"/>
                <a:ea typeface="Tahoma"/>
                <a:cs typeface="Tahoma"/>
              </a:rPr>
              <a:t>La PADF signe l'ONG </a:t>
            </a:r>
            <a:r>
              <a:rPr lang="fr" err="1">
                <a:latin typeface="Tahoma"/>
                <a:ea typeface="Tahoma"/>
                <a:cs typeface="Tahoma"/>
              </a:rPr>
              <a:t>InterAction</a:t>
            </a:r>
            <a:r>
              <a:rPr lang="fr">
                <a:latin typeface="Tahoma"/>
                <a:ea typeface="Tahoma"/>
                <a:cs typeface="Tahoma"/>
              </a:rPr>
              <a:t> </a:t>
            </a:r>
            <a:r>
              <a:rPr lang="fr" err="1">
                <a:latin typeface="Tahoma"/>
                <a:ea typeface="Tahoma"/>
                <a:cs typeface="Tahoma"/>
              </a:rPr>
              <a:t>Climate</a:t>
            </a:r>
            <a:r>
              <a:rPr lang="fr">
                <a:latin typeface="Tahoma"/>
                <a:ea typeface="Tahoma"/>
                <a:cs typeface="Tahoma"/>
              </a:rPr>
              <a:t> Compact nous engageant à une mesure de référence</a:t>
            </a:r>
            <a:endParaRPr lang="en-US">
              <a:latin typeface="Tahoma"/>
            </a:endParaRPr>
          </a:p>
        </p:txBody>
      </p:sp>
      <p:sp>
        <p:nvSpPr>
          <p:cNvPr id="8" name="TextBox 7">
            <a:extLst>
              <a:ext uri="{FF2B5EF4-FFF2-40B4-BE49-F238E27FC236}">
                <a16:creationId xmlns:a16="http://schemas.microsoft.com/office/drawing/2014/main" id="{72C5424E-1B3E-4147-8418-BB2832344F03}"/>
              </a:ext>
            </a:extLst>
          </p:cNvPr>
          <p:cNvSpPr txBox="1"/>
          <p:nvPr/>
        </p:nvSpPr>
        <p:spPr>
          <a:xfrm>
            <a:off x="100991" y="2173958"/>
            <a:ext cx="2557984" cy="369332"/>
          </a:xfrm>
          <a:prstGeom prst="rect">
            <a:avLst/>
          </a:prstGeom>
          <a:noFill/>
        </p:spPr>
        <p:txBody>
          <a:bodyPr wrap="square" lIns="91440" tIns="45720" rIns="91440" bIns="45720" rtlCol="0" anchor="t">
            <a:spAutoFit/>
          </a:bodyPr>
          <a:lstStyle/>
          <a:p>
            <a:pPr algn="ctr"/>
            <a:r>
              <a:rPr lang="en-US">
                <a:latin typeface="Tahoma"/>
                <a:ea typeface="+mn-lt"/>
                <a:cs typeface="+mn-lt"/>
              </a:rPr>
              <a:t>Avril 2020</a:t>
            </a:r>
          </a:p>
        </p:txBody>
      </p:sp>
      <p:sp>
        <p:nvSpPr>
          <p:cNvPr id="9" name="TextBox 8">
            <a:extLst>
              <a:ext uri="{FF2B5EF4-FFF2-40B4-BE49-F238E27FC236}">
                <a16:creationId xmlns:a16="http://schemas.microsoft.com/office/drawing/2014/main" id="{C3EC803A-F4CD-4996-AD1F-883E7D873100}"/>
              </a:ext>
            </a:extLst>
          </p:cNvPr>
          <p:cNvSpPr txBox="1"/>
          <p:nvPr/>
        </p:nvSpPr>
        <p:spPr>
          <a:xfrm>
            <a:off x="3122516" y="2142039"/>
            <a:ext cx="1436096" cy="369332"/>
          </a:xfrm>
          <a:prstGeom prst="rect">
            <a:avLst/>
          </a:prstGeom>
          <a:noFill/>
        </p:spPr>
        <p:txBody>
          <a:bodyPr wrap="square" lIns="91440" tIns="45720" rIns="91440" bIns="45720" rtlCol="0" anchor="t">
            <a:spAutoFit/>
          </a:bodyPr>
          <a:lstStyle/>
          <a:p>
            <a:r>
              <a:rPr lang="en-US">
                <a:latin typeface="Tahoma"/>
                <a:ea typeface="Tahoma"/>
                <a:cs typeface="Tahoma"/>
              </a:rPr>
              <a:t>Mars 2021</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620D8548-EE40-4370-A044-8F3CA935EB29}"/>
              </a:ext>
            </a:extLst>
          </p:cNvPr>
          <p:cNvSpPr txBox="1"/>
          <p:nvPr/>
        </p:nvSpPr>
        <p:spPr>
          <a:xfrm>
            <a:off x="7421568" y="2126164"/>
            <a:ext cx="2557984" cy="369332"/>
          </a:xfrm>
          <a:prstGeom prst="rect">
            <a:avLst/>
          </a:prstGeom>
          <a:noFill/>
        </p:spPr>
        <p:txBody>
          <a:bodyPr wrap="square" lIns="91440" tIns="45720" rIns="91440" bIns="45720" rtlCol="0" anchor="t">
            <a:spAutoFit/>
          </a:bodyPr>
          <a:lstStyle/>
          <a:p>
            <a:pPr algn="ctr"/>
            <a:r>
              <a:rPr lang="en-US" err="1">
                <a:latin typeface="Tahoma"/>
                <a:ea typeface="Tahoma"/>
                <a:cs typeface="Tahoma"/>
              </a:rPr>
              <a:t>Décembre</a:t>
            </a:r>
            <a:r>
              <a:rPr lang="en-US">
                <a:latin typeface="Tahoma"/>
                <a:ea typeface="Tahoma"/>
                <a:cs typeface="Tahoma"/>
              </a:rPr>
              <a:t> 2021</a:t>
            </a:r>
          </a:p>
        </p:txBody>
      </p:sp>
      <p:sp>
        <p:nvSpPr>
          <p:cNvPr id="14" name="TextBox 13">
            <a:extLst>
              <a:ext uri="{FF2B5EF4-FFF2-40B4-BE49-F238E27FC236}">
                <a16:creationId xmlns:a16="http://schemas.microsoft.com/office/drawing/2014/main" id="{29200ABC-7D73-4F9D-B386-7A24D8EFF8A1}"/>
              </a:ext>
            </a:extLst>
          </p:cNvPr>
          <p:cNvSpPr txBox="1"/>
          <p:nvPr/>
        </p:nvSpPr>
        <p:spPr>
          <a:xfrm>
            <a:off x="2512303" y="4764164"/>
            <a:ext cx="2656521" cy="1200329"/>
          </a:xfrm>
          <a:prstGeom prst="rect">
            <a:avLst/>
          </a:prstGeom>
          <a:noFill/>
        </p:spPr>
        <p:txBody>
          <a:bodyPr wrap="square" lIns="91440" tIns="45720" rIns="91440" bIns="45720" rtlCol="0" anchor="t">
            <a:spAutoFit/>
          </a:bodyPr>
          <a:lstStyle/>
          <a:p>
            <a:pPr algn="ctr"/>
            <a:r>
              <a:rPr lang="fr">
                <a:latin typeface="Tahoma"/>
                <a:ea typeface="Tahoma"/>
                <a:cs typeface="Tahoma"/>
              </a:rPr>
              <a:t>Le consultant </a:t>
            </a:r>
            <a:r>
              <a:rPr lang="fr" err="1">
                <a:latin typeface="Tahoma"/>
                <a:ea typeface="Tahoma"/>
                <a:cs typeface="Tahoma"/>
              </a:rPr>
              <a:t>Na'im</a:t>
            </a:r>
            <a:r>
              <a:rPr lang="fr">
                <a:latin typeface="Tahoma"/>
                <a:ea typeface="Tahoma"/>
                <a:cs typeface="Tahoma"/>
              </a:rPr>
              <a:t> Merchant commence l'étude de base de l'exercice 2019 ​</a:t>
            </a:r>
            <a:endParaRPr lang="en-US">
              <a:latin typeface="Tahoma"/>
              <a:ea typeface="Tahoma"/>
              <a:cs typeface="Tahoma"/>
            </a:endParaRPr>
          </a:p>
        </p:txBody>
      </p:sp>
      <p:cxnSp>
        <p:nvCxnSpPr>
          <p:cNvPr id="15" name="Straight Connector 14">
            <a:extLst>
              <a:ext uri="{FF2B5EF4-FFF2-40B4-BE49-F238E27FC236}">
                <a16:creationId xmlns:a16="http://schemas.microsoft.com/office/drawing/2014/main" id="{556A35EA-43AE-4C2B-9717-CFF45E2EF8D0}"/>
              </a:ext>
            </a:extLst>
          </p:cNvPr>
          <p:cNvCxnSpPr>
            <a:cxnSpLocks/>
          </p:cNvCxnSpPr>
          <p:nvPr/>
        </p:nvCxnSpPr>
        <p:spPr>
          <a:xfrm flipV="1">
            <a:off x="408191" y="2669988"/>
            <a:ext cx="11375613" cy="451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2B536B7-961D-4CC8-AB45-C2FD3F7C474C}"/>
              </a:ext>
            </a:extLst>
          </p:cNvPr>
          <p:cNvSpPr txBox="1"/>
          <p:nvPr/>
        </p:nvSpPr>
        <p:spPr>
          <a:xfrm>
            <a:off x="5631719" y="2142039"/>
            <a:ext cx="1436096" cy="369332"/>
          </a:xfrm>
          <a:prstGeom prst="rect">
            <a:avLst/>
          </a:prstGeom>
          <a:noFill/>
        </p:spPr>
        <p:txBody>
          <a:bodyPr wrap="square" lIns="91440" tIns="45720" rIns="91440" bIns="45720" rtlCol="0" anchor="t">
            <a:spAutoFit/>
          </a:bodyPr>
          <a:lstStyle/>
          <a:p>
            <a:pPr algn="ctr"/>
            <a:r>
              <a:rPr lang="en-US">
                <a:latin typeface="Tahoma"/>
                <a:ea typeface="Tahoma"/>
                <a:cs typeface="Tahoma"/>
              </a:rPr>
              <a:t>Juin 2021</a:t>
            </a:r>
          </a:p>
        </p:txBody>
      </p:sp>
      <p:sp>
        <p:nvSpPr>
          <p:cNvPr id="17" name="TextBox 16">
            <a:extLst>
              <a:ext uri="{FF2B5EF4-FFF2-40B4-BE49-F238E27FC236}">
                <a16:creationId xmlns:a16="http://schemas.microsoft.com/office/drawing/2014/main" id="{E14B4704-2637-461E-A3FF-CE534A0BD752}"/>
              </a:ext>
            </a:extLst>
          </p:cNvPr>
          <p:cNvSpPr txBox="1"/>
          <p:nvPr/>
        </p:nvSpPr>
        <p:spPr>
          <a:xfrm>
            <a:off x="4694152" y="3475768"/>
            <a:ext cx="3210672" cy="1477328"/>
          </a:xfrm>
          <a:prstGeom prst="rect">
            <a:avLst/>
          </a:prstGeom>
          <a:noFill/>
        </p:spPr>
        <p:txBody>
          <a:bodyPr wrap="square" lIns="91440" tIns="45720" rIns="91440" bIns="45720" rtlCol="0" anchor="t">
            <a:spAutoFit/>
          </a:bodyPr>
          <a:lstStyle/>
          <a:p>
            <a:pPr algn="ctr"/>
            <a:r>
              <a:rPr lang="en-US" err="1">
                <a:latin typeface="Tahoma"/>
                <a:ea typeface="+mn-lt"/>
                <a:cs typeface="+mn-lt"/>
              </a:rPr>
              <a:t>L'étude</a:t>
            </a:r>
            <a:r>
              <a:rPr lang="en-US">
                <a:latin typeface="Tahoma"/>
                <a:ea typeface="+mn-lt"/>
                <a:cs typeface="+mn-lt"/>
              </a:rPr>
              <a:t> de base </a:t>
            </a:r>
            <a:r>
              <a:rPr lang="en-US" err="1">
                <a:latin typeface="Tahoma"/>
                <a:ea typeface="+mn-lt"/>
                <a:cs typeface="+mn-lt"/>
              </a:rPr>
              <a:t>est</a:t>
            </a:r>
            <a:r>
              <a:rPr lang="en-US">
                <a:latin typeface="Tahoma"/>
                <a:ea typeface="+mn-lt"/>
                <a:cs typeface="+mn-lt"/>
              </a:rPr>
              <a:t> </a:t>
            </a:r>
            <a:r>
              <a:rPr lang="en-US" err="1">
                <a:latin typeface="Tahoma"/>
                <a:ea typeface="+mn-lt"/>
                <a:cs typeface="+mn-lt"/>
              </a:rPr>
              <a:t>terminée</a:t>
            </a:r>
            <a:r>
              <a:rPr lang="en-US">
                <a:latin typeface="Tahoma"/>
                <a:ea typeface="+mn-lt"/>
                <a:cs typeface="+mn-lt"/>
              </a:rPr>
              <a:t> et la PADF fait </a:t>
            </a:r>
            <a:r>
              <a:rPr lang="en-US" err="1">
                <a:latin typeface="Tahoma"/>
                <a:ea typeface="+mn-lt"/>
                <a:cs typeface="+mn-lt"/>
              </a:rPr>
              <a:t>appel</a:t>
            </a:r>
            <a:r>
              <a:rPr lang="en-US">
                <a:latin typeface="Tahoma"/>
                <a:ea typeface="+mn-lt"/>
                <a:cs typeface="+mn-lt"/>
              </a:rPr>
              <a:t> à un personnel </a:t>
            </a:r>
            <a:r>
              <a:rPr lang="en-US" err="1">
                <a:latin typeface="Tahoma"/>
                <a:ea typeface="+mn-lt"/>
                <a:cs typeface="+mn-lt"/>
              </a:rPr>
              <a:t>dédié</a:t>
            </a:r>
            <a:r>
              <a:rPr lang="en-US">
                <a:latin typeface="Tahoma"/>
                <a:ea typeface="+mn-lt"/>
                <a:cs typeface="+mn-lt"/>
              </a:rPr>
              <a:t> pour se </a:t>
            </a:r>
            <a:r>
              <a:rPr lang="en-US" err="1">
                <a:latin typeface="Tahoma"/>
                <a:ea typeface="+mn-lt"/>
                <a:cs typeface="+mn-lt"/>
              </a:rPr>
              <a:t>concentrer</a:t>
            </a:r>
            <a:r>
              <a:rPr lang="en-US">
                <a:latin typeface="Tahoma"/>
                <a:ea typeface="+mn-lt"/>
                <a:cs typeface="+mn-lt"/>
              </a:rPr>
              <a:t> sur le </a:t>
            </a:r>
            <a:r>
              <a:rPr lang="en-US" err="1">
                <a:latin typeface="Tahoma"/>
                <a:ea typeface="+mn-lt"/>
                <a:cs typeface="+mn-lt"/>
              </a:rPr>
              <a:t>changement</a:t>
            </a:r>
            <a:r>
              <a:rPr lang="en-US">
                <a:latin typeface="Tahoma"/>
                <a:ea typeface="+mn-lt"/>
                <a:cs typeface="+mn-lt"/>
              </a:rPr>
              <a:t> </a:t>
            </a:r>
            <a:r>
              <a:rPr lang="en-US" err="1">
                <a:latin typeface="Tahoma"/>
                <a:ea typeface="+mn-lt"/>
                <a:cs typeface="+mn-lt"/>
              </a:rPr>
              <a:t>climatique</a:t>
            </a:r>
            <a:endParaRPr lang="en-US" err="1">
              <a:latin typeface="Tahoma"/>
            </a:endParaRPr>
          </a:p>
        </p:txBody>
      </p:sp>
      <p:cxnSp>
        <p:nvCxnSpPr>
          <p:cNvPr id="12" name="Straight Arrow Connector 11">
            <a:extLst>
              <a:ext uri="{FF2B5EF4-FFF2-40B4-BE49-F238E27FC236}">
                <a16:creationId xmlns:a16="http://schemas.microsoft.com/office/drawing/2014/main" id="{6AE712C3-3242-4B47-8E4F-7B288C68D5BE}"/>
              </a:ext>
            </a:extLst>
          </p:cNvPr>
          <p:cNvCxnSpPr/>
          <p:nvPr/>
        </p:nvCxnSpPr>
        <p:spPr>
          <a:xfrm>
            <a:off x="1379983" y="2841331"/>
            <a:ext cx="0" cy="4680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06896D8-8213-461A-AA3F-7692FF44ED2D}"/>
              </a:ext>
            </a:extLst>
          </p:cNvPr>
          <p:cNvCxnSpPr>
            <a:cxnSpLocks/>
          </p:cNvCxnSpPr>
          <p:nvPr/>
        </p:nvCxnSpPr>
        <p:spPr>
          <a:xfrm>
            <a:off x="3840564" y="2841331"/>
            <a:ext cx="0" cy="1586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3EFDDF1-ED09-4031-A574-5D09259EA601}"/>
              </a:ext>
            </a:extLst>
          </p:cNvPr>
          <p:cNvCxnSpPr>
            <a:cxnSpLocks/>
          </p:cNvCxnSpPr>
          <p:nvPr/>
        </p:nvCxnSpPr>
        <p:spPr>
          <a:xfrm>
            <a:off x="8721568" y="2841331"/>
            <a:ext cx="0" cy="1586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8236E14-B15A-49F1-890C-5CFBD44FB605}"/>
              </a:ext>
            </a:extLst>
          </p:cNvPr>
          <p:cNvCxnSpPr/>
          <p:nvPr/>
        </p:nvCxnSpPr>
        <p:spPr>
          <a:xfrm>
            <a:off x="6349767" y="2873622"/>
            <a:ext cx="0" cy="4680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Graphic 22" descr="Contract">
            <a:extLst>
              <a:ext uri="{FF2B5EF4-FFF2-40B4-BE49-F238E27FC236}">
                <a16:creationId xmlns:a16="http://schemas.microsoft.com/office/drawing/2014/main" id="{089FCA5A-2321-4B9B-B523-492A839A32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0192" y="1099195"/>
            <a:ext cx="914400" cy="914400"/>
          </a:xfrm>
          <a:prstGeom prst="rect">
            <a:avLst/>
          </a:prstGeom>
        </p:spPr>
      </p:pic>
      <p:pic>
        <p:nvPicPr>
          <p:cNvPr id="27" name="Graphic 26" descr="Research">
            <a:extLst>
              <a:ext uri="{FF2B5EF4-FFF2-40B4-BE49-F238E27FC236}">
                <a16:creationId xmlns:a16="http://schemas.microsoft.com/office/drawing/2014/main" id="{01F9C5CA-C26E-4EA8-ABD4-03D44E3094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18363" y="1081964"/>
            <a:ext cx="914400" cy="914400"/>
          </a:xfrm>
          <a:prstGeom prst="rect">
            <a:avLst/>
          </a:prstGeom>
        </p:spPr>
      </p:pic>
      <p:pic>
        <p:nvPicPr>
          <p:cNvPr id="31" name="Graphic 30" descr="Connections">
            <a:extLst>
              <a:ext uri="{FF2B5EF4-FFF2-40B4-BE49-F238E27FC236}">
                <a16:creationId xmlns:a16="http://schemas.microsoft.com/office/drawing/2014/main" id="{CF998BA3-BCBD-4152-ADCC-67152E90D2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69687" y="1112521"/>
            <a:ext cx="914400" cy="914400"/>
          </a:xfrm>
          <a:prstGeom prst="rect">
            <a:avLst/>
          </a:prstGeom>
        </p:spPr>
      </p:pic>
      <p:pic>
        <p:nvPicPr>
          <p:cNvPr id="6" name="Graphic 5" descr="Aspiration with solid fill">
            <a:extLst>
              <a:ext uri="{FF2B5EF4-FFF2-40B4-BE49-F238E27FC236}">
                <a16:creationId xmlns:a16="http://schemas.microsoft.com/office/drawing/2014/main" id="{B8A915EC-CFE6-466C-A207-56930EC24E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68377" y="1041742"/>
            <a:ext cx="914400" cy="914400"/>
          </a:xfrm>
          <a:prstGeom prst="rect">
            <a:avLst/>
          </a:prstGeom>
        </p:spPr>
      </p:pic>
      <p:sp>
        <p:nvSpPr>
          <p:cNvPr id="24" name="TextBox 23">
            <a:extLst>
              <a:ext uri="{FF2B5EF4-FFF2-40B4-BE49-F238E27FC236}">
                <a16:creationId xmlns:a16="http://schemas.microsoft.com/office/drawing/2014/main" id="{FB1EDAEC-4F62-4B18-838F-E8CE4BCA3086}"/>
              </a:ext>
            </a:extLst>
          </p:cNvPr>
          <p:cNvSpPr txBox="1"/>
          <p:nvPr/>
        </p:nvSpPr>
        <p:spPr>
          <a:xfrm>
            <a:off x="7453078" y="4803010"/>
            <a:ext cx="2536979" cy="1200329"/>
          </a:xfrm>
          <a:prstGeom prst="rect">
            <a:avLst/>
          </a:prstGeom>
          <a:noFill/>
        </p:spPr>
        <p:txBody>
          <a:bodyPr wrap="square" lIns="91440" tIns="45720" rIns="91440" bIns="45720" rtlCol="0" anchor="t">
            <a:spAutoFit/>
          </a:bodyPr>
          <a:lstStyle/>
          <a:p>
            <a:pPr algn="ctr"/>
            <a:r>
              <a:rPr lang="fr">
                <a:latin typeface="Tahoma"/>
                <a:ea typeface="Tahoma"/>
                <a:cs typeface="Tahoma"/>
              </a:rPr>
              <a:t>La PADF rejoint le CAD et calcule les émissions des exercices 2020 et 2021​</a:t>
            </a:r>
            <a:endParaRPr lang="en-US">
              <a:latin typeface="Tahoma"/>
              <a:ea typeface="Tahoma"/>
              <a:cs typeface="Tahoma"/>
            </a:endParaRPr>
          </a:p>
        </p:txBody>
      </p:sp>
      <p:sp>
        <p:nvSpPr>
          <p:cNvPr id="26" name="TextBox 25">
            <a:extLst>
              <a:ext uri="{FF2B5EF4-FFF2-40B4-BE49-F238E27FC236}">
                <a16:creationId xmlns:a16="http://schemas.microsoft.com/office/drawing/2014/main" id="{5E72DBF6-8F3E-4A81-87E9-7492CA4FA8CF}"/>
              </a:ext>
            </a:extLst>
          </p:cNvPr>
          <p:cNvSpPr txBox="1"/>
          <p:nvPr/>
        </p:nvSpPr>
        <p:spPr>
          <a:xfrm>
            <a:off x="9520735" y="2019136"/>
            <a:ext cx="2557984" cy="646331"/>
          </a:xfrm>
          <a:prstGeom prst="rect">
            <a:avLst/>
          </a:prstGeom>
          <a:noFill/>
        </p:spPr>
        <p:txBody>
          <a:bodyPr wrap="square" lIns="91440" tIns="45720" rIns="91440" bIns="45720" rtlCol="0" anchor="t">
            <a:spAutoFit/>
          </a:bodyPr>
          <a:lstStyle/>
          <a:p>
            <a:pPr algn="ctr"/>
            <a:r>
              <a:rPr lang="en-US">
                <a:latin typeface="Tahoma"/>
                <a:ea typeface="+mn-lt"/>
                <a:cs typeface="+mn-lt"/>
              </a:rPr>
              <a:t>Hiver et </a:t>
            </a:r>
            <a:r>
              <a:rPr lang="en-US" err="1">
                <a:latin typeface="Tahoma"/>
                <a:ea typeface="+mn-lt"/>
                <a:cs typeface="+mn-lt"/>
              </a:rPr>
              <a:t>printemps</a:t>
            </a:r>
            <a:r>
              <a:rPr lang="en-US">
                <a:latin typeface="Tahoma"/>
                <a:ea typeface="Tahoma"/>
                <a:cs typeface="Tahoma"/>
              </a:rPr>
              <a:t> 2022</a:t>
            </a:r>
          </a:p>
        </p:txBody>
      </p:sp>
      <p:cxnSp>
        <p:nvCxnSpPr>
          <p:cNvPr id="29" name="Straight Arrow Connector 28">
            <a:extLst>
              <a:ext uri="{FF2B5EF4-FFF2-40B4-BE49-F238E27FC236}">
                <a16:creationId xmlns:a16="http://schemas.microsoft.com/office/drawing/2014/main" id="{B8554DCC-1C24-4FE6-9675-4A15E26178FC}"/>
              </a:ext>
            </a:extLst>
          </p:cNvPr>
          <p:cNvCxnSpPr/>
          <p:nvPr/>
        </p:nvCxnSpPr>
        <p:spPr>
          <a:xfrm>
            <a:off x="10925577" y="2841331"/>
            <a:ext cx="0" cy="4680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3D028DD-5CD0-46E1-94DB-2546A1E34BD8}"/>
              </a:ext>
            </a:extLst>
          </p:cNvPr>
          <p:cNvSpPr txBox="1"/>
          <p:nvPr/>
        </p:nvSpPr>
        <p:spPr>
          <a:xfrm>
            <a:off x="9524316" y="3429000"/>
            <a:ext cx="2512399" cy="1754326"/>
          </a:xfrm>
          <a:prstGeom prst="rect">
            <a:avLst/>
          </a:prstGeom>
          <a:noFill/>
        </p:spPr>
        <p:txBody>
          <a:bodyPr wrap="square" lIns="91440" tIns="45720" rIns="91440" bIns="45720" rtlCol="0" anchor="t">
            <a:spAutoFit/>
          </a:bodyPr>
          <a:lstStyle/>
          <a:p>
            <a:pPr algn="ctr"/>
            <a:r>
              <a:rPr lang="fr">
                <a:latin typeface="Tahoma"/>
                <a:ea typeface="Tahoma"/>
                <a:cs typeface="Tahoma"/>
              </a:rPr>
              <a:t>La PADF crée un plan d'action climatique fixant des objectifs scientifiques pour la réduction des émissions</a:t>
            </a:r>
            <a:endParaRPr lang="en-US">
              <a:latin typeface="Tahoma"/>
              <a:ea typeface="Tahoma"/>
              <a:cs typeface="Tahoma"/>
            </a:endParaRPr>
          </a:p>
        </p:txBody>
      </p:sp>
      <p:pic>
        <p:nvPicPr>
          <p:cNvPr id="19" name="Graphic 18" descr="Abacus with solid fill">
            <a:extLst>
              <a:ext uri="{FF2B5EF4-FFF2-40B4-BE49-F238E27FC236}">
                <a16:creationId xmlns:a16="http://schemas.microsoft.com/office/drawing/2014/main" id="{50B18F16-A493-4DF5-930D-BBAA16E27E0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64367" y="1148308"/>
            <a:ext cx="914400" cy="914400"/>
          </a:xfrm>
          <a:prstGeom prst="rect">
            <a:avLst/>
          </a:prstGeom>
        </p:spPr>
      </p:pic>
    </p:spTree>
    <p:extLst>
      <p:ext uri="{BB962C8B-B14F-4D97-AF65-F5344CB8AC3E}">
        <p14:creationId xmlns:p14="http://schemas.microsoft.com/office/powerpoint/2010/main" val="4113292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D11AE-8A8C-4FBC-BBD9-50E42F4B91D4}"/>
              </a:ext>
            </a:extLst>
          </p:cNvPr>
          <p:cNvSpPr>
            <a:spLocks noGrp="1"/>
          </p:cNvSpPr>
          <p:nvPr>
            <p:ph type="sldNum" sz="quarter" idx="10"/>
          </p:nvPr>
        </p:nvSpPr>
        <p:spPr/>
        <p:txBody>
          <a:bodyPr/>
          <a:lstStyle/>
          <a:p>
            <a:fld id="{7BD00F27-A81B-9246-AE66-C78B503A84CD}" type="slidenum">
              <a:rPr lang="en-US" smtClean="0"/>
              <a:pPr/>
              <a:t>5</a:t>
            </a:fld>
            <a:endParaRPr lang="en-US" sz="2000"/>
          </a:p>
        </p:txBody>
      </p:sp>
      <p:sp>
        <p:nvSpPr>
          <p:cNvPr id="3" name="Text Placeholder 1">
            <a:extLst>
              <a:ext uri="{FF2B5EF4-FFF2-40B4-BE49-F238E27FC236}">
                <a16:creationId xmlns:a16="http://schemas.microsoft.com/office/drawing/2014/main" id="{05F983AD-BC08-4860-AE59-8F03C1A55A8B}"/>
              </a:ext>
            </a:extLst>
          </p:cNvPr>
          <p:cNvSpPr txBox="1">
            <a:spLocks/>
          </p:cNvSpPr>
          <p:nvPr/>
        </p:nvSpPr>
        <p:spPr>
          <a:xfrm>
            <a:off x="247952" y="249481"/>
            <a:ext cx="11696095" cy="666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200" b="1">
                <a:latin typeface="Tahoma"/>
                <a:ea typeface="Tahoma"/>
                <a:cs typeface="Tahoma"/>
              </a:rPr>
              <a:t>En 2020, la PADF a signé le Pacte climatique des ONG</a:t>
            </a:r>
          </a:p>
        </p:txBody>
      </p:sp>
      <p:sp>
        <p:nvSpPr>
          <p:cNvPr id="7" name="TextBox 6">
            <a:extLst>
              <a:ext uri="{FF2B5EF4-FFF2-40B4-BE49-F238E27FC236}">
                <a16:creationId xmlns:a16="http://schemas.microsoft.com/office/drawing/2014/main" id="{D80CA94F-E70B-431C-9550-3E2D77CA7154}"/>
              </a:ext>
            </a:extLst>
          </p:cNvPr>
          <p:cNvSpPr txBox="1"/>
          <p:nvPr/>
        </p:nvSpPr>
        <p:spPr>
          <a:xfrm>
            <a:off x="3835040" y="1186266"/>
            <a:ext cx="7777097" cy="5016758"/>
          </a:xfrm>
          <a:prstGeom prst="rect">
            <a:avLst/>
          </a:prstGeom>
          <a:noFill/>
        </p:spPr>
        <p:txBody>
          <a:bodyPr wrap="square" lIns="91440" tIns="45720" rIns="91440" bIns="45720" rtlCol="0" anchor="t">
            <a:spAutoFit/>
          </a:bodyPr>
          <a:lstStyle/>
          <a:p>
            <a:r>
              <a:rPr lang="fr-FR" sz="2000" dirty="0">
                <a:latin typeface="Tahoma" panose="020B0604030504040204" pitchFamily="34" charset="0"/>
                <a:ea typeface="Tahoma" panose="020B0604030504040204" pitchFamily="34" charset="0"/>
                <a:cs typeface="Tahoma" panose="020B0604030504040204" pitchFamily="34" charset="0"/>
              </a:rPr>
              <a:t>Le Pacte climatique des ONG : Engagements en faveur de l'action environnementale et du développement durable</a:t>
            </a:r>
          </a:p>
          <a:p>
            <a:endParaRPr lang="fr-FR" sz="2000" dirty="0">
              <a:latin typeface="Tahoma" panose="020B0604030504040204" pitchFamily="34" charset="0"/>
              <a:ea typeface="Tahoma" panose="020B0604030504040204" pitchFamily="34" charset="0"/>
              <a:cs typeface="Tahoma" panose="020B0604030504040204" pitchFamily="34" charset="0"/>
            </a:endParaRPr>
          </a:p>
          <a:p>
            <a:r>
              <a:rPr lang="fr-FR" sz="2000" dirty="0">
                <a:latin typeface="Tahoma" panose="020B0604030504040204" pitchFamily="34" charset="0"/>
                <a:ea typeface="Tahoma" panose="020B0604030504040204" pitchFamily="34" charset="0"/>
                <a:cs typeface="Tahoma" panose="020B0604030504040204" pitchFamily="34" charset="0"/>
              </a:rPr>
              <a:t>"Un engagement à travailler de toute </a:t>
            </a:r>
            <a:r>
              <a:rPr lang="fr-FR" sz="2000" b="1" dirty="0">
                <a:latin typeface="Tahoma" panose="020B0604030504040204" pitchFamily="34" charset="0"/>
                <a:ea typeface="Tahoma" panose="020B0604030504040204" pitchFamily="34" charset="0"/>
                <a:cs typeface="Tahoma" panose="020B0604030504040204" pitchFamily="34" charset="0"/>
              </a:rPr>
              <a:t>urgence pour faire face au changement climatique </a:t>
            </a:r>
            <a:r>
              <a:rPr lang="fr-FR" sz="2000" dirty="0">
                <a:latin typeface="Tahoma" panose="020B0604030504040204" pitchFamily="34" charset="0"/>
                <a:ea typeface="Tahoma" panose="020B0604030504040204" pitchFamily="34" charset="0"/>
                <a:cs typeface="Tahoma" panose="020B0604030504040204" pitchFamily="34" charset="0"/>
              </a:rPr>
              <a:t>et notre reconnaissance que </a:t>
            </a:r>
            <a:r>
              <a:rPr lang="fr-FR" sz="2000" b="1" dirty="0">
                <a:latin typeface="Tahoma" panose="020B0604030504040204" pitchFamily="34" charset="0"/>
                <a:ea typeface="Tahoma" panose="020B0604030504040204" pitchFamily="34" charset="0"/>
                <a:cs typeface="Tahoma" panose="020B0604030504040204" pitchFamily="34" charset="0"/>
              </a:rPr>
              <a:t>l'environnement est central pour réaliser nos missions </a:t>
            </a:r>
            <a:r>
              <a:rPr lang="fr-FR" sz="2000" dirty="0">
                <a:latin typeface="Tahoma" panose="020B0604030504040204" pitchFamily="34" charset="0"/>
                <a:ea typeface="Tahoma" panose="020B0604030504040204" pitchFamily="34" charset="0"/>
                <a:cs typeface="Tahoma" panose="020B0604030504040204" pitchFamily="34" charset="0"/>
              </a:rPr>
              <a:t>de servir les personnes les plus pauvres et les plus vulnérables du monde. »</a:t>
            </a:r>
          </a:p>
          <a:p>
            <a:endParaRPr lang="fr-FR" sz="2000" dirty="0">
              <a:latin typeface="Tahoma" panose="020B0604030504040204" pitchFamily="34" charset="0"/>
              <a:ea typeface="Tahoma" panose="020B0604030504040204" pitchFamily="34" charset="0"/>
              <a:cs typeface="Tahoma" panose="020B0604030504040204" pitchFamily="34" charset="0"/>
            </a:endParaRPr>
          </a:p>
          <a:p>
            <a:r>
              <a:rPr lang="fr-FR" sz="2000" dirty="0">
                <a:latin typeface="Tahoma" panose="020B0604030504040204" pitchFamily="34" charset="0"/>
                <a:ea typeface="Tahoma" panose="020B0604030504040204" pitchFamily="34" charset="0"/>
                <a:cs typeface="Tahoma" panose="020B0604030504040204" pitchFamily="34" charset="0"/>
              </a:rPr>
              <a:t>En tant que signataires, d'ici la fin de 2022, la PADF va:</a:t>
            </a:r>
          </a:p>
          <a:p>
            <a:pPr marL="342900" indent="-342900">
              <a:buClr>
                <a:schemeClr val="accent1"/>
              </a:buClr>
              <a:buSzPct val="150000"/>
              <a:buFont typeface="Wingdings" panose="05000000000000000000" pitchFamily="2" charset="2"/>
              <a:buChar char="§"/>
            </a:pPr>
            <a:r>
              <a:rPr lang="fr-FR" sz="2000" dirty="0">
                <a:latin typeface="Tahoma" panose="020B0604030504040204" pitchFamily="34" charset="0"/>
                <a:ea typeface="Tahoma" panose="020B0604030504040204" pitchFamily="34" charset="0"/>
                <a:cs typeface="Tahoma" panose="020B0604030504040204" pitchFamily="34" charset="0"/>
              </a:rPr>
              <a:t>Évaluer les principales </a:t>
            </a:r>
            <a:r>
              <a:rPr lang="fr-FR" sz="2000" u="sng" dirty="0">
                <a:latin typeface="Tahoma" panose="020B0604030504040204" pitchFamily="34" charset="0"/>
                <a:ea typeface="Tahoma" panose="020B0604030504040204" pitchFamily="34" charset="0"/>
                <a:cs typeface="Tahoma" panose="020B0604030504040204" pitchFamily="34" charset="0"/>
              </a:rPr>
              <a:t>catégories et sources d'émissions de gaz à effet de serre</a:t>
            </a:r>
            <a:r>
              <a:rPr lang="fr-FR" sz="2000" dirty="0">
                <a:latin typeface="Tahoma" panose="020B0604030504040204" pitchFamily="34" charset="0"/>
                <a:ea typeface="Tahoma" panose="020B0604030504040204" pitchFamily="34" charset="0"/>
                <a:cs typeface="Tahoma" panose="020B0604030504040204" pitchFamily="34" charset="0"/>
              </a:rPr>
              <a:t>, d'utilisation de l'eau et de déchets au siège de notre organisation, dans ses bureaux nationaux et sur le terrain; </a:t>
            </a:r>
          </a:p>
          <a:p>
            <a:pPr marL="342900" indent="-342900">
              <a:buClr>
                <a:schemeClr val="accent1"/>
              </a:buClr>
              <a:buSzPct val="150000"/>
              <a:buFont typeface="Wingdings" panose="05000000000000000000" pitchFamily="2" charset="2"/>
              <a:buChar char="§"/>
            </a:pPr>
            <a:r>
              <a:rPr lang="fr-FR" sz="2000" u="sng" dirty="0">
                <a:latin typeface="Tahoma" panose="020B0604030504040204" pitchFamily="34" charset="0"/>
                <a:ea typeface="Tahoma" panose="020B0604030504040204" pitchFamily="34" charset="0"/>
                <a:cs typeface="Tahoma" panose="020B0604030504040204" pitchFamily="34" charset="0"/>
              </a:rPr>
              <a:t>Proposer des actions que notre organisation prendra </a:t>
            </a:r>
            <a:r>
              <a:rPr lang="fr-FR" sz="2000" dirty="0">
                <a:latin typeface="Tahoma" panose="020B0604030504040204" pitchFamily="34" charset="0"/>
                <a:ea typeface="Tahoma" panose="020B0604030504040204" pitchFamily="34" charset="0"/>
                <a:cs typeface="Tahoma" panose="020B0604030504040204" pitchFamily="34" charset="0"/>
              </a:rPr>
              <a:t>pour réduire les émissions et les déchets, et commencer à les mettre en œuvre.</a:t>
            </a:r>
            <a:endParaRPr lang="en-US" sz="2000" dirty="0">
              <a:latin typeface="Tahoma"/>
              <a:ea typeface="Tahoma"/>
              <a:cs typeface="Tahoma"/>
            </a:endParaRPr>
          </a:p>
        </p:txBody>
      </p:sp>
      <p:pic>
        <p:nvPicPr>
          <p:cNvPr id="4098" name="Picture 2" descr="Senior Manager, Climate and Environment - Idealist">
            <a:extLst>
              <a:ext uri="{FF2B5EF4-FFF2-40B4-BE49-F238E27FC236}">
                <a16:creationId xmlns:a16="http://schemas.microsoft.com/office/drawing/2014/main" id="{DE5ADCE8-58E1-4ACB-BAD5-C57BE7E4C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15" y="1900159"/>
            <a:ext cx="2857500" cy="1838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0155733-0C8E-4BFE-A110-E7FF3D7FDAFF}"/>
              </a:ext>
            </a:extLst>
          </p:cNvPr>
          <p:cNvSpPr txBox="1"/>
          <p:nvPr/>
        </p:nvSpPr>
        <p:spPr>
          <a:xfrm>
            <a:off x="491815" y="4293220"/>
            <a:ext cx="2681404" cy="1015663"/>
          </a:xfrm>
          <a:prstGeom prst="rect">
            <a:avLst/>
          </a:prstGeom>
          <a:noFill/>
        </p:spPr>
        <p:txBody>
          <a:bodyPr wrap="square" rtlCol="0">
            <a:spAutoFit/>
          </a:bodyPr>
          <a:lstStyle/>
          <a:p>
            <a:r>
              <a:rPr lang="fr-FR" sz="2000">
                <a:latin typeface="Tahoma" panose="020B0604030504040204" pitchFamily="34" charset="0"/>
                <a:ea typeface="Tahoma" panose="020B0604030504040204" pitchFamily="34" charset="0"/>
                <a:cs typeface="Tahoma" panose="020B0604030504040204" pitchFamily="34" charset="0"/>
              </a:rPr>
              <a:t>Lisez l'intégralité </a:t>
            </a:r>
            <a:r>
              <a:rPr lang="fr-FR" sz="2000">
                <a:latin typeface="Tahoma" panose="020B0604030504040204" pitchFamily="34" charset="0"/>
                <a:ea typeface="Tahoma" panose="020B0604030504040204" pitchFamily="34" charset="0"/>
                <a:cs typeface="Tahoma" panose="020B0604030504040204" pitchFamily="34" charset="0"/>
                <a:hlinkClick r:id="rId4"/>
              </a:rPr>
              <a:t>du Pacte climatique des ONG</a:t>
            </a:r>
            <a:r>
              <a:rPr lang="fr-FR" sz="2000">
                <a:latin typeface="Tahoma" panose="020B0604030504040204" pitchFamily="34" charset="0"/>
                <a:ea typeface="Tahoma" panose="020B0604030504040204" pitchFamily="34" charset="0"/>
                <a:cs typeface="Tahoma" panose="020B0604030504040204" pitchFamily="34" charset="0"/>
              </a:rPr>
              <a:t> ici</a:t>
            </a:r>
            <a:endParaRPr lang="en-US" sz="2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910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D11AE-8A8C-4FBC-BBD9-50E42F4B91D4}"/>
              </a:ext>
            </a:extLst>
          </p:cNvPr>
          <p:cNvSpPr>
            <a:spLocks noGrp="1"/>
          </p:cNvSpPr>
          <p:nvPr>
            <p:ph type="sldNum" sz="quarter" idx="10"/>
          </p:nvPr>
        </p:nvSpPr>
        <p:spPr/>
        <p:txBody>
          <a:bodyPr/>
          <a:lstStyle/>
          <a:p>
            <a:fld id="{7BD00F27-A81B-9246-AE66-C78B503A84CD}" type="slidenum">
              <a:rPr lang="en-US" smtClean="0"/>
              <a:pPr/>
              <a:t>6</a:t>
            </a:fld>
            <a:endParaRPr lang="en-US" sz="2000"/>
          </a:p>
        </p:txBody>
      </p:sp>
      <p:sp>
        <p:nvSpPr>
          <p:cNvPr id="3" name="Text Placeholder 1">
            <a:extLst>
              <a:ext uri="{FF2B5EF4-FFF2-40B4-BE49-F238E27FC236}">
                <a16:creationId xmlns:a16="http://schemas.microsoft.com/office/drawing/2014/main" id="{05F983AD-BC08-4860-AE59-8F03C1A55A8B}"/>
              </a:ext>
            </a:extLst>
          </p:cNvPr>
          <p:cNvSpPr txBox="1">
            <a:spLocks/>
          </p:cNvSpPr>
          <p:nvPr/>
        </p:nvSpPr>
        <p:spPr>
          <a:xfrm>
            <a:off x="78891" y="239597"/>
            <a:ext cx="11957824" cy="69872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000" b="1" dirty="0">
                <a:latin typeface="Tahoma"/>
                <a:ea typeface="Tahoma"/>
                <a:cs typeface="Tahoma"/>
              </a:rPr>
              <a:t>En Décembre 2021, la PADF a rejoint la CAD</a:t>
            </a:r>
          </a:p>
        </p:txBody>
      </p:sp>
      <p:sp>
        <p:nvSpPr>
          <p:cNvPr id="4" name="TextBox 3">
            <a:extLst>
              <a:ext uri="{FF2B5EF4-FFF2-40B4-BE49-F238E27FC236}">
                <a16:creationId xmlns:a16="http://schemas.microsoft.com/office/drawing/2014/main" id="{3D7A5BB0-F938-433B-BABD-E47F452E4A2D}"/>
              </a:ext>
            </a:extLst>
          </p:cNvPr>
          <p:cNvSpPr txBox="1"/>
          <p:nvPr/>
        </p:nvSpPr>
        <p:spPr>
          <a:xfrm>
            <a:off x="4917122" y="1014580"/>
            <a:ext cx="7119593" cy="5062924"/>
          </a:xfrm>
          <a:prstGeom prst="rect">
            <a:avLst/>
          </a:prstGeom>
          <a:solidFill>
            <a:schemeClr val="tx2">
              <a:lumMod val="20000"/>
              <a:lumOff val="80000"/>
            </a:schemeClr>
          </a:solidFill>
        </p:spPr>
        <p:txBody>
          <a:bodyPr wrap="square" lIns="91440" tIns="45720" rIns="91440" bIns="45720" rtlCol="0" anchor="t">
            <a:spAutoFit/>
          </a:bodyPr>
          <a:lstStyle/>
          <a:p>
            <a:r>
              <a:rPr lang="en-US" sz="1900" b="1" dirty="0" err="1">
                <a:latin typeface="Tahoma"/>
                <a:ea typeface="+mn-lt"/>
                <a:cs typeface="+mn-lt"/>
              </a:rPr>
              <a:t>L'adhésion</a:t>
            </a:r>
            <a:r>
              <a:rPr lang="en-US" sz="1900" b="1" dirty="0">
                <a:latin typeface="Tahoma"/>
                <a:ea typeface="+mn-lt"/>
                <a:cs typeface="+mn-lt"/>
              </a:rPr>
              <a:t> nous oblige à:</a:t>
            </a:r>
          </a:p>
          <a:p>
            <a:endParaRPr lang="en-US" sz="1900" b="1">
              <a:latin typeface="Tahoma"/>
              <a:ea typeface="Tahoma"/>
              <a:cs typeface="Tahoma"/>
            </a:endParaRPr>
          </a:p>
          <a:p>
            <a:pPr marL="342900" indent="-342900">
              <a:buClr>
                <a:schemeClr val="accent1"/>
              </a:buClr>
              <a:buSzPct val="150000"/>
              <a:buFont typeface="Wingdings" panose="05000000000000000000" pitchFamily="2" charset="2"/>
              <a:buChar char="§"/>
            </a:pPr>
            <a:r>
              <a:rPr lang="fr-FR" sz="1900" dirty="0">
                <a:latin typeface="Tahoma"/>
                <a:ea typeface="Tahoma"/>
                <a:cs typeface="Tahoma"/>
              </a:rPr>
              <a:t>É</a:t>
            </a:r>
            <a:r>
              <a:rPr lang="en-US" sz="1900" u="sng" dirty="0" err="1">
                <a:latin typeface="Tahoma"/>
                <a:ea typeface="+mn-lt"/>
                <a:cs typeface="+mn-lt"/>
              </a:rPr>
              <a:t>tablir</a:t>
            </a:r>
            <a:r>
              <a:rPr lang="en-US" sz="1900" dirty="0">
                <a:latin typeface="Tahoma"/>
                <a:ea typeface="+mn-lt"/>
                <a:cs typeface="+mn-lt"/>
              </a:rPr>
              <a:t> un </a:t>
            </a:r>
            <a:r>
              <a:rPr lang="en-US" sz="1900" b="1" dirty="0">
                <a:latin typeface="Tahoma"/>
                <a:ea typeface="+mn-lt"/>
                <a:cs typeface="+mn-lt"/>
              </a:rPr>
              <a:t>plan </a:t>
            </a:r>
            <a:r>
              <a:rPr lang="en-US" sz="1900" b="1" dirty="0" err="1">
                <a:latin typeface="Tahoma"/>
                <a:ea typeface="+mn-lt"/>
                <a:cs typeface="+mn-lt"/>
              </a:rPr>
              <a:t>d'action</a:t>
            </a:r>
            <a:r>
              <a:rPr lang="en-US" sz="1900" b="1" dirty="0">
                <a:latin typeface="Tahoma"/>
                <a:ea typeface="+mn-lt"/>
                <a:cs typeface="+mn-lt"/>
              </a:rPr>
              <a:t> pour le </a:t>
            </a:r>
            <a:r>
              <a:rPr lang="en-US" sz="1900" b="1" dirty="0" err="1">
                <a:latin typeface="Tahoma"/>
                <a:ea typeface="+mn-lt"/>
                <a:cs typeface="+mn-lt"/>
              </a:rPr>
              <a:t>climat</a:t>
            </a:r>
            <a:r>
              <a:rPr lang="en-US" sz="1900" b="1" dirty="0">
                <a:latin typeface="Tahoma"/>
                <a:ea typeface="+mn-lt"/>
                <a:cs typeface="+mn-lt"/>
              </a:rPr>
              <a:t> </a:t>
            </a:r>
            <a:r>
              <a:rPr lang="en-US" sz="1900" dirty="0">
                <a:latin typeface="Tahoma"/>
                <a:ea typeface="+mn-lt"/>
                <a:cs typeface="+mn-lt"/>
              </a:rPr>
              <a:t>dans les 6 premiers </a:t>
            </a:r>
            <a:r>
              <a:rPr lang="en-US" sz="1900" dirty="0" err="1">
                <a:latin typeface="Tahoma"/>
                <a:ea typeface="+mn-lt"/>
                <a:cs typeface="+mn-lt"/>
              </a:rPr>
              <a:t>mois</a:t>
            </a:r>
            <a:r>
              <a:rPr lang="en-US" sz="1900" dirty="0">
                <a:latin typeface="Tahoma"/>
                <a:ea typeface="+mn-lt"/>
                <a:cs typeface="+mn-lt"/>
              </a:rPr>
              <a:t> et </a:t>
            </a:r>
            <a:r>
              <a:rPr lang="en-US" sz="1900" dirty="0" err="1">
                <a:latin typeface="Tahoma"/>
                <a:ea typeface="+mn-lt"/>
                <a:cs typeface="+mn-lt"/>
              </a:rPr>
              <a:t>rendre</a:t>
            </a:r>
            <a:r>
              <a:rPr lang="en-US" sz="1900" dirty="0">
                <a:latin typeface="Tahoma"/>
                <a:ea typeface="+mn-lt"/>
                <a:cs typeface="+mn-lt"/>
              </a:rPr>
              <a:t> </a:t>
            </a:r>
            <a:r>
              <a:rPr lang="en-US" sz="1900" dirty="0" err="1">
                <a:latin typeface="Tahoma"/>
                <a:ea typeface="+mn-lt"/>
                <a:cs typeface="+mn-lt"/>
              </a:rPr>
              <a:t>compte</a:t>
            </a:r>
            <a:r>
              <a:rPr lang="en-US" sz="1900" dirty="0">
                <a:latin typeface="Tahoma"/>
                <a:ea typeface="+mn-lt"/>
                <a:cs typeface="+mn-lt"/>
              </a:rPr>
              <a:t> des </a:t>
            </a:r>
            <a:r>
              <a:rPr lang="en-US" sz="1900" dirty="0" err="1">
                <a:latin typeface="Tahoma"/>
                <a:ea typeface="+mn-lt"/>
                <a:cs typeface="+mn-lt"/>
              </a:rPr>
              <a:t>progrès</a:t>
            </a:r>
            <a:r>
              <a:rPr lang="en-US" sz="1900" dirty="0">
                <a:latin typeface="Tahoma"/>
                <a:ea typeface="+mn-lt"/>
                <a:cs typeface="+mn-lt"/>
              </a:rPr>
              <a:t> </a:t>
            </a:r>
            <a:r>
              <a:rPr lang="en-US" sz="1900" dirty="0" err="1">
                <a:latin typeface="Tahoma"/>
                <a:ea typeface="+mn-lt"/>
                <a:cs typeface="+mn-lt"/>
              </a:rPr>
              <a:t>chaque</a:t>
            </a:r>
            <a:r>
              <a:rPr lang="en-US" sz="1900" dirty="0">
                <a:latin typeface="Tahoma"/>
                <a:ea typeface="+mn-lt"/>
                <a:cs typeface="+mn-lt"/>
              </a:rPr>
              <a:t> </a:t>
            </a:r>
            <a:r>
              <a:rPr lang="en-US" sz="1900" dirty="0" err="1">
                <a:latin typeface="Tahoma"/>
                <a:ea typeface="+mn-lt"/>
                <a:cs typeface="+mn-lt"/>
              </a:rPr>
              <a:t>année</a:t>
            </a:r>
            <a:endParaRPr lang="en-US" sz="1900" dirty="0">
              <a:latin typeface="Tahoma"/>
              <a:ea typeface="+mn-lt"/>
              <a:cs typeface="+mn-lt"/>
            </a:endParaRPr>
          </a:p>
          <a:p>
            <a:pPr marL="342900" indent="-342900">
              <a:buClr>
                <a:schemeClr val="accent1"/>
              </a:buClr>
              <a:buSzPct val="150000"/>
              <a:buFont typeface="Wingdings" panose="05000000000000000000" pitchFamily="2" charset="2"/>
              <a:buChar char="§"/>
            </a:pPr>
            <a:r>
              <a:rPr lang="en-US" sz="1900" u="sng" dirty="0" err="1">
                <a:latin typeface="Tahoma"/>
                <a:ea typeface="+mn-lt"/>
                <a:cs typeface="+mn-lt"/>
              </a:rPr>
              <a:t>Mesurer</a:t>
            </a:r>
            <a:r>
              <a:rPr lang="en-US" sz="1900" dirty="0">
                <a:latin typeface="Tahoma"/>
                <a:ea typeface="+mn-lt"/>
                <a:cs typeface="+mn-lt"/>
              </a:rPr>
              <a:t> les </a:t>
            </a:r>
            <a:r>
              <a:rPr lang="en-US" sz="1900" dirty="0" err="1">
                <a:latin typeface="Tahoma"/>
                <a:ea typeface="+mn-lt"/>
                <a:cs typeface="+mn-lt"/>
              </a:rPr>
              <a:t>émissions</a:t>
            </a:r>
            <a:r>
              <a:rPr lang="en-US" sz="1900" dirty="0">
                <a:latin typeface="Tahoma"/>
                <a:ea typeface="+mn-lt"/>
                <a:cs typeface="+mn-lt"/>
              </a:rPr>
              <a:t> de </a:t>
            </a:r>
            <a:r>
              <a:rPr lang="en-US" sz="1900" dirty="0" err="1">
                <a:latin typeface="Tahoma"/>
                <a:ea typeface="+mn-lt"/>
                <a:cs typeface="+mn-lt"/>
              </a:rPr>
              <a:t>gaz</a:t>
            </a:r>
            <a:r>
              <a:rPr lang="en-US" sz="1900" dirty="0">
                <a:latin typeface="Tahoma"/>
                <a:ea typeface="+mn-lt"/>
                <a:cs typeface="+mn-lt"/>
              </a:rPr>
              <a:t> à </a:t>
            </a:r>
            <a:r>
              <a:rPr lang="en-US" sz="1900" dirty="0" err="1">
                <a:latin typeface="Tahoma"/>
                <a:ea typeface="+mn-lt"/>
                <a:cs typeface="+mn-lt"/>
              </a:rPr>
              <a:t>effet</a:t>
            </a:r>
            <a:r>
              <a:rPr lang="en-US" sz="1900" dirty="0">
                <a:latin typeface="Tahoma"/>
                <a:ea typeface="+mn-lt"/>
                <a:cs typeface="+mn-lt"/>
              </a:rPr>
              <a:t> de </a:t>
            </a:r>
            <a:r>
              <a:rPr lang="en-US" sz="1900" dirty="0" err="1">
                <a:latin typeface="Tahoma"/>
                <a:ea typeface="+mn-lt"/>
                <a:cs typeface="+mn-lt"/>
              </a:rPr>
              <a:t>serre</a:t>
            </a:r>
            <a:r>
              <a:rPr lang="en-US" sz="1900" dirty="0">
                <a:latin typeface="Tahoma"/>
                <a:ea typeface="+mn-lt"/>
                <a:cs typeface="+mn-lt"/>
              </a:rPr>
              <a:t> </a:t>
            </a:r>
            <a:r>
              <a:rPr lang="en-US" sz="1900" dirty="0" err="1">
                <a:latin typeface="Tahoma"/>
                <a:ea typeface="+mn-lt"/>
                <a:cs typeface="+mn-lt"/>
              </a:rPr>
              <a:t>chaque</a:t>
            </a:r>
            <a:r>
              <a:rPr lang="en-US" sz="1900" dirty="0">
                <a:latin typeface="Tahoma"/>
                <a:ea typeface="+mn-lt"/>
                <a:cs typeface="+mn-lt"/>
              </a:rPr>
              <a:t> </a:t>
            </a:r>
            <a:r>
              <a:rPr lang="en-US" sz="1900" dirty="0" err="1">
                <a:latin typeface="Tahoma"/>
                <a:ea typeface="+mn-lt"/>
                <a:cs typeface="+mn-lt"/>
              </a:rPr>
              <a:t>année</a:t>
            </a:r>
            <a:r>
              <a:rPr lang="en-US" sz="1900" dirty="0">
                <a:latin typeface="Tahoma"/>
                <a:ea typeface="+mn-lt"/>
                <a:cs typeface="+mn-lt"/>
              </a:rPr>
              <a:t> </a:t>
            </a:r>
            <a:r>
              <a:rPr lang="en-US" sz="1900" dirty="0" err="1">
                <a:latin typeface="Tahoma"/>
                <a:ea typeface="+mn-lt"/>
                <a:cs typeface="+mn-lt"/>
              </a:rPr>
              <a:t>en</a:t>
            </a:r>
            <a:r>
              <a:rPr lang="en-US" sz="1900" dirty="0">
                <a:latin typeface="Tahoma"/>
                <a:ea typeface="+mn-lt"/>
                <a:cs typeface="+mn-lt"/>
              </a:rPr>
              <a:t> </a:t>
            </a:r>
            <a:r>
              <a:rPr lang="en-US" sz="1900" dirty="0" err="1">
                <a:latin typeface="Tahoma"/>
                <a:ea typeface="+mn-lt"/>
                <a:cs typeface="+mn-lt"/>
              </a:rPr>
              <a:t>s'engageant</a:t>
            </a:r>
            <a:r>
              <a:rPr lang="en-US" sz="1900" dirty="0">
                <a:latin typeface="Tahoma"/>
                <a:ea typeface="+mn-lt"/>
                <a:cs typeface="+mn-lt"/>
              </a:rPr>
              <a:t> à </a:t>
            </a:r>
            <a:r>
              <a:rPr lang="en-US" sz="1900" dirty="0" err="1">
                <a:latin typeface="Tahoma"/>
                <a:ea typeface="+mn-lt"/>
                <a:cs typeface="+mn-lt"/>
              </a:rPr>
              <a:t>améliorer</a:t>
            </a:r>
            <a:r>
              <a:rPr lang="en-US" sz="1900" dirty="0">
                <a:latin typeface="Tahoma"/>
                <a:ea typeface="+mn-lt"/>
                <a:cs typeface="+mn-lt"/>
              </a:rPr>
              <a:t> la </a:t>
            </a:r>
            <a:r>
              <a:rPr lang="en-US" sz="1900" dirty="0" err="1">
                <a:latin typeface="Tahoma"/>
                <a:ea typeface="+mn-lt"/>
                <a:cs typeface="+mn-lt"/>
              </a:rPr>
              <a:t>précision</a:t>
            </a:r>
            <a:r>
              <a:rPr lang="en-US" sz="1900" dirty="0">
                <a:latin typeface="Tahoma"/>
                <a:ea typeface="+mn-lt"/>
                <a:cs typeface="+mn-lt"/>
              </a:rPr>
              <a:t> et </a:t>
            </a:r>
            <a:r>
              <a:rPr lang="en-US" sz="1900" dirty="0" err="1">
                <a:latin typeface="Tahoma"/>
                <a:ea typeface="+mn-lt"/>
                <a:cs typeface="+mn-lt"/>
              </a:rPr>
              <a:t>l'exhaustivité</a:t>
            </a:r>
            <a:r>
              <a:rPr lang="en-US" sz="1900" dirty="0">
                <a:latin typeface="Tahoma"/>
                <a:ea typeface="+mn-lt"/>
                <a:cs typeface="+mn-lt"/>
              </a:rPr>
              <a:t> des </a:t>
            </a:r>
            <a:r>
              <a:rPr lang="en-US" sz="1900" dirty="0" err="1">
                <a:latin typeface="Tahoma"/>
                <a:ea typeface="+mn-lt"/>
                <a:cs typeface="+mn-lt"/>
              </a:rPr>
              <a:t>mesures</a:t>
            </a:r>
            <a:r>
              <a:rPr lang="en-US" sz="1900" dirty="0">
                <a:latin typeface="Tahoma"/>
                <a:ea typeface="+mn-lt"/>
                <a:cs typeface="+mn-lt"/>
              </a:rPr>
              <a:t>.</a:t>
            </a:r>
            <a:endParaRPr lang="en-US" sz="1900" dirty="0">
              <a:latin typeface="Tahoma"/>
              <a:ea typeface="Tahoma"/>
              <a:cs typeface="Calibri"/>
            </a:endParaRPr>
          </a:p>
          <a:p>
            <a:pPr marL="342900" indent="-342900">
              <a:buClr>
                <a:schemeClr val="accent1"/>
              </a:buClr>
              <a:buSzPct val="150000"/>
              <a:buFont typeface="Wingdings" panose="05000000000000000000" pitchFamily="2" charset="2"/>
              <a:buChar char="§"/>
            </a:pPr>
            <a:r>
              <a:rPr lang="en-US" sz="1900" u="sng" dirty="0" err="1">
                <a:latin typeface="Tahoma"/>
                <a:ea typeface="+mn-lt"/>
                <a:cs typeface="+mn-lt"/>
              </a:rPr>
              <a:t>Réduire</a:t>
            </a:r>
            <a:r>
              <a:rPr lang="en-US" sz="1900" dirty="0">
                <a:latin typeface="Tahoma"/>
                <a:ea typeface="+mn-lt"/>
                <a:cs typeface="+mn-lt"/>
              </a:rPr>
              <a:t> les </a:t>
            </a:r>
            <a:r>
              <a:rPr lang="en-US" sz="1900" dirty="0" err="1">
                <a:latin typeface="Tahoma"/>
                <a:ea typeface="+mn-lt"/>
                <a:cs typeface="+mn-lt"/>
              </a:rPr>
              <a:t>émissions</a:t>
            </a:r>
            <a:r>
              <a:rPr lang="en-US" sz="1900" dirty="0">
                <a:latin typeface="Tahoma"/>
                <a:ea typeface="+mn-lt"/>
                <a:cs typeface="+mn-lt"/>
              </a:rPr>
              <a:t> de </a:t>
            </a:r>
            <a:r>
              <a:rPr lang="en-US" sz="1900" dirty="0" err="1">
                <a:latin typeface="Tahoma"/>
                <a:ea typeface="+mn-lt"/>
                <a:cs typeface="+mn-lt"/>
              </a:rPr>
              <a:t>gaz</a:t>
            </a:r>
            <a:r>
              <a:rPr lang="en-US" sz="1900" dirty="0">
                <a:latin typeface="Tahoma"/>
                <a:ea typeface="+mn-lt"/>
                <a:cs typeface="+mn-lt"/>
              </a:rPr>
              <a:t> à </a:t>
            </a:r>
            <a:r>
              <a:rPr lang="en-US" sz="1900" dirty="0" err="1">
                <a:latin typeface="Tahoma"/>
                <a:ea typeface="+mn-lt"/>
                <a:cs typeface="+mn-lt"/>
              </a:rPr>
              <a:t>effet</a:t>
            </a:r>
            <a:r>
              <a:rPr lang="en-US" sz="1900" dirty="0">
                <a:latin typeface="Tahoma"/>
                <a:ea typeface="+mn-lt"/>
                <a:cs typeface="+mn-lt"/>
              </a:rPr>
              <a:t> de </a:t>
            </a:r>
            <a:r>
              <a:rPr lang="en-US" sz="1900" dirty="0" err="1">
                <a:latin typeface="Tahoma"/>
                <a:ea typeface="+mn-lt"/>
                <a:cs typeface="+mn-lt"/>
              </a:rPr>
              <a:t>serre</a:t>
            </a:r>
            <a:r>
              <a:rPr lang="en-US" sz="1900" dirty="0">
                <a:latin typeface="Tahoma"/>
                <a:ea typeface="+mn-lt"/>
                <a:cs typeface="+mn-lt"/>
              </a:rPr>
              <a:t> de </a:t>
            </a:r>
            <a:r>
              <a:rPr lang="en-US" sz="1900" b="1" dirty="0">
                <a:latin typeface="Tahoma"/>
                <a:ea typeface="+mn-lt"/>
                <a:cs typeface="+mn-lt"/>
              </a:rPr>
              <a:t>30 % </a:t>
            </a:r>
            <a:r>
              <a:rPr lang="en-US" sz="1900" b="1" dirty="0" err="1">
                <a:latin typeface="Tahoma"/>
                <a:ea typeface="+mn-lt"/>
                <a:cs typeface="+mn-lt"/>
              </a:rPr>
              <a:t>d'ici</a:t>
            </a:r>
            <a:r>
              <a:rPr lang="en-US" sz="1900" b="1" dirty="0">
                <a:latin typeface="Tahoma"/>
                <a:ea typeface="+mn-lt"/>
                <a:cs typeface="+mn-lt"/>
              </a:rPr>
              <a:t> à 2030</a:t>
            </a:r>
            <a:r>
              <a:rPr lang="en-US" sz="1900" dirty="0">
                <a:latin typeface="Tahoma"/>
                <a:ea typeface="+mn-lt"/>
                <a:cs typeface="+mn-lt"/>
              </a:rPr>
              <a:t>.</a:t>
            </a:r>
          </a:p>
          <a:p>
            <a:pPr marL="342900" indent="-342900">
              <a:buClr>
                <a:schemeClr val="accent1"/>
              </a:buClr>
              <a:buSzPct val="150000"/>
              <a:buFont typeface="Wingdings" panose="05000000000000000000" pitchFamily="2" charset="2"/>
              <a:buChar char="§"/>
            </a:pPr>
            <a:r>
              <a:rPr lang="en-US" sz="1900" u="sng" dirty="0" err="1">
                <a:latin typeface="Tahoma"/>
                <a:ea typeface="+mn-lt"/>
                <a:cs typeface="+mn-lt"/>
              </a:rPr>
              <a:t>Atténuer</a:t>
            </a:r>
            <a:r>
              <a:rPr lang="en-US" sz="1900" dirty="0">
                <a:latin typeface="Tahoma"/>
                <a:ea typeface="+mn-lt"/>
                <a:cs typeface="+mn-lt"/>
              </a:rPr>
              <a:t> les </a:t>
            </a:r>
            <a:r>
              <a:rPr lang="en-US" sz="1900" dirty="0" err="1">
                <a:latin typeface="Tahoma"/>
                <a:ea typeface="+mn-lt"/>
                <a:cs typeface="+mn-lt"/>
              </a:rPr>
              <a:t>émissions</a:t>
            </a:r>
            <a:r>
              <a:rPr lang="en-US" sz="1900" dirty="0">
                <a:latin typeface="Tahoma"/>
                <a:ea typeface="+mn-lt"/>
                <a:cs typeface="+mn-lt"/>
              </a:rPr>
              <a:t> </a:t>
            </a:r>
            <a:r>
              <a:rPr lang="en-US" sz="1900" dirty="0" err="1">
                <a:latin typeface="Tahoma"/>
                <a:ea typeface="+mn-lt"/>
                <a:cs typeface="+mn-lt"/>
              </a:rPr>
              <a:t>difficiles</a:t>
            </a:r>
            <a:r>
              <a:rPr lang="en-US" sz="1900" dirty="0">
                <a:latin typeface="Tahoma"/>
                <a:ea typeface="+mn-lt"/>
                <a:cs typeface="+mn-lt"/>
              </a:rPr>
              <a:t> à </a:t>
            </a:r>
            <a:r>
              <a:rPr lang="en-US" sz="1900" dirty="0" err="1">
                <a:latin typeface="Tahoma"/>
                <a:ea typeface="+mn-lt"/>
                <a:cs typeface="+mn-lt"/>
              </a:rPr>
              <a:t>éviter</a:t>
            </a:r>
            <a:r>
              <a:rPr lang="en-US" sz="1900" dirty="0">
                <a:latin typeface="Tahoma"/>
                <a:ea typeface="+mn-lt"/>
                <a:cs typeface="+mn-lt"/>
              </a:rPr>
              <a:t> grâce à </a:t>
            </a:r>
            <a:r>
              <a:rPr lang="en-US" sz="1900" b="1" dirty="0">
                <a:latin typeface="Tahoma"/>
                <a:ea typeface="+mn-lt"/>
                <a:cs typeface="+mn-lt"/>
              </a:rPr>
              <a:t>un prix du </a:t>
            </a:r>
            <a:r>
              <a:rPr lang="en-US" sz="1900" b="1" dirty="0" err="1">
                <a:latin typeface="Tahoma"/>
                <a:ea typeface="+mn-lt"/>
                <a:cs typeface="+mn-lt"/>
              </a:rPr>
              <a:t>carbone</a:t>
            </a:r>
            <a:r>
              <a:rPr lang="en-US" sz="1900" b="1" dirty="0">
                <a:latin typeface="Tahoma"/>
                <a:ea typeface="+mn-lt"/>
                <a:cs typeface="+mn-lt"/>
              </a:rPr>
              <a:t> de 50 $/</a:t>
            </a:r>
            <a:r>
              <a:rPr lang="en-US" sz="1900" b="1" dirty="0" err="1">
                <a:latin typeface="Tahoma"/>
                <a:ea typeface="+mn-lt"/>
                <a:cs typeface="+mn-lt"/>
              </a:rPr>
              <a:t>tonne</a:t>
            </a:r>
            <a:r>
              <a:rPr lang="en-US" sz="1900" b="1" dirty="0">
                <a:latin typeface="Tahoma"/>
                <a:ea typeface="+mn-lt"/>
                <a:cs typeface="+mn-lt"/>
              </a:rPr>
              <a:t> à </a:t>
            </a:r>
            <a:r>
              <a:rPr lang="en-US" sz="1900" b="1" dirty="0" err="1">
                <a:latin typeface="Tahoma"/>
                <a:ea typeface="+mn-lt"/>
                <a:cs typeface="+mn-lt"/>
              </a:rPr>
              <a:t>partir</a:t>
            </a:r>
            <a:r>
              <a:rPr lang="en-US" sz="1900" b="1" dirty="0">
                <a:latin typeface="Tahoma"/>
                <a:ea typeface="+mn-lt"/>
                <a:cs typeface="+mn-lt"/>
              </a:rPr>
              <a:t> de 2025</a:t>
            </a:r>
            <a:r>
              <a:rPr lang="en-US" sz="1900" dirty="0">
                <a:latin typeface="Tahoma"/>
                <a:ea typeface="+mn-lt"/>
                <a:cs typeface="+mn-lt"/>
              </a:rPr>
              <a:t>. La CAD </a:t>
            </a:r>
            <a:r>
              <a:rPr lang="en-US" sz="1900" dirty="0" err="1">
                <a:latin typeface="Tahoma"/>
                <a:ea typeface="+mn-lt"/>
                <a:cs typeface="+mn-lt"/>
              </a:rPr>
              <a:t>gérera</a:t>
            </a:r>
            <a:r>
              <a:rPr lang="en-US" sz="1900" dirty="0">
                <a:latin typeface="Tahoma"/>
                <a:ea typeface="+mn-lt"/>
                <a:cs typeface="+mn-lt"/>
              </a:rPr>
              <a:t> un fonds </a:t>
            </a:r>
            <a:r>
              <a:rPr lang="en-US" sz="1900" dirty="0" err="1">
                <a:latin typeface="Tahoma"/>
                <a:ea typeface="+mn-lt"/>
                <a:cs typeface="+mn-lt"/>
              </a:rPr>
              <a:t>commun</a:t>
            </a:r>
            <a:r>
              <a:rPr lang="en-US" sz="1900" dirty="0">
                <a:latin typeface="Tahoma"/>
                <a:ea typeface="+mn-lt"/>
                <a:cs typeface="+mn-lt"/>
              </a:rPr>
              <a:t>, </a:t>
            </a:r>
            <a:r>
              <a:rPr lang="en-US" sz="1900" dirty="0" err="1">
                <a:latin typeface="Tahoma"/>
                <a:ea typeface="+mn-lt"/>
                <a:cs typeface="+mn-lt"/>
              </a:rPr>
              <a:t>géré</a:t>
            </a:r>
            <a:r>
              <a:rPr lang="en-US" sz="1900" dirty="0">
                <a:latin typeface="Tahoma"/>
                <a:ea typeface="+mn-lt"/>
                <a:cs typeface="+mn-lt"/>
              </a:rPr>
              <a:t> par des experts, qui </a:t>
            </a:r>
            <a:r>
              <a:rPr lang="en-US" sz="1900" dirty="0" err="1">
                <a:latin typeface="Tahoma"/>
                <a:ea typeface="+mn-lt"/>
                <a:cs typeface="+mn-lt"/>
              </a:rPr>
              <a:t>effectuera</a:t>
            </a:r>
            <a:r>
              <a:rPr lang="en-US" sz="1900" dirty="0">
                <a:latin typeface="Tahoma"/>
                <a:ea typeface="+mn-lt"/>
                <a:cs typeface="+mn-lt"/>
              </a:rPr>
              <a:t> les </a:t>
            </a:r>
            <a:r>
              <a:rPr lang="en-US" sz="1900" dirty="0" err="1">
                <a:latin typeface="Tahoma"/>
                <a:ea typeface="+mn-lt"/>
                <a:cs typeface="+mn-lt"/>
              </a:rPr>
              <a:t>vérifications</a:t>
            </a:r>
            <a:r>
              <a:rPr lang="en-US" sz="1900" dirty="0">
                <a:latin typeface="Tahoma"/>
                <a:ea typeface="+mn-lt"/>
                <a:cs typeface="+mn-lt"/>
              </a:rPr>
              <a:t> </a:t>
            </a:r>
            <a:r>
              <a:rPr lang="en-US" sz="1900" dirty="0" err="1">
                <a:latin typeface="Tahoma"/>
                <a:ea typeface="+mn-lt"/>
                <a:cs typeface="+mn-lt"/>
              </a:rPr>
              <a:t>préalables</a:t>
            </a:r>
            <a:r>
              <a:rPr lang="en-US" sz="1900" dirty="0">
                <a:latin typeface="Tahoma"/>
                <a:ea typeface="+mn-lt"/>
                <a:cs typeface="+mn-lt"/>
              </a:rPr>
              <a:t> </a:t>
            </a:r>
            <a:r>
              <a:rPr lang="en-US" sz="1900" dirty="0" err="1">
                <a:latin typeface="Tahoma"/>
                <a:ea typeface="+mn-lt"/>
                <a:cs typeface="+mn-lt"/>
              </a:rPr>
              <a:t>nécessaires</a:t>
            </a:r>
            <a:r>
              <a:rPr lang="en-US" sz="1900" dirty="0">
                <a:latin typeface="Tahoma"/>
                <a:ea typeface="+mn-lt"/>
                <a:cs typeface="+mn-lt"/>
              </a:rPr>
              <a:t> pour </a:t>
            </a:r>
            <a:r>
              <a:rPr lang="en-US" sz="1900" dirty="0" err="1">
                <a:latin typeface="Tahoma"/>
                <a:ea typeface="+mn-lt"/>
                <a:cs typeface="+mn-lt"/>
              </a:rPr>
              <a:t>investir</a:t>
            </a:r>
            <a:r>
              <a:rPr lang="en-US" sz="1900" dirty="0">
                <a:latin typeface="Tahoma"/>
                <a:ea typeface="+mn-lt"/>
                <a:cs typeface="+mn-lt"/>
              </a:rPr>
              <a:t> dans des </a:t>
            </a:r>
            <a:r>
              <a:rPr lang="en-US" sz="1900" dirty="0" err="1">
                <a:latin typeface="Tahoma"/>
                <a:ea typeface="+mn-lt"/>
                <a:cs typeface="+mn-lt"/>
              </a:rPr>
              <a:t>activités</a:t>
            </a:r>
            <a:r>
              <a:rPr lang="en-US" sz="1900" dirty="0">
                <a:latin typeface="Tahoma"/>
                <a:ea typeface="+mn-lt"/>
                <a:cs typeface="+mn-lt"/>
              </a:rPr>
              <a:t> </a:t>
            </a:r>
            <a:r>
              <a:rPr lang="en-US" sz="1900" dirty="0" err="1">
                <a:latin typeface="Tahoma"/>
                <a:ea typeface="+mn-lt"/>
                <a:cs typeface="+mn-lt"/>
              </a:rPr>
              <a:t>d'élimination</a:t>
            </a:r>
            <a:r>
              <a:rPr lang="en-US" sz="1900" dirty="0">
                <a:latin typeface="Tahoma"/>
                <a:ea typeface="+mn-lt"/>
                <a:cs typeface="+mn-lt"/>
              </a:rPr>
              <a:t> et </a:t>
            </a:r>
            <a:r>
              <a:rPr lang="en-US" sz="1900" dirty="0" err="1">
                <a:latin typeface="Tahoma"/>
                <a:ea typeface="+mn-lt"/>
                <a:cs typeface="+mn-lt"/>
              </a:rPr>
              <a:t>d'atténuation</a:t>
            </a:r>
            <a:r>
              <a:rPr lang="en-US" sz="1900" dirty="0">
                <a:latin typeface="Tahoma"/>
                <a:ea typeface="+mn-lt"/>
                <a:cs typeface="+mn-lt"/>
              </a:rPr>
              <a:t> du </a:t>
            </a:r>
            <a:r>
              <a:rPr lang="en-US" sz="1900" dirty="0" err="1">
                <a:latin typeface="Tahoma"/>
                <a:ea typeface="+mn-lt"/>
                <a:cs typeface="+mn-lt"/>
              </a:rPr>
              <a:t>carbone</a:t>
            </a:r>
            <a:r>
              <a:rPr lang="en-US" sz="1900" dirty="0">
                <a:latin typeface="Tahoma"/>
                <a:ea typeface="+mn-lt"/>
                <a:cs typeface="+mn-lt"/>
              </a:rPr>
              <a:t> de haute </a:t>
            </a:r>
            <a:r>
              <a:rPr lang="en-US" sz="1900" dirty="0" err="1">
                <a:latin typeface="Tahoma"/>
                <a:ea typeface="+mn-lt"/>
                <a:cs typeface="+mn-lt"/>
              </a:rPr>
              <a:t>qualité</a:t>
            </a:r>
            <a:r>
              <a:rPr lang="en-US" sz="1900" dirty="0">
                <a:latin typeface="Tahoma"/>
                <a:ea typeface="+mn-lt"/>
                <a:cs typeface="+mn-lt"/>
              </a:rPr>
              <a:t>.</a:t>
            </a:r>
          </a:p>
          <a:p>
            <a:pPr marL="342900" indent="-342900">
              <a:buClr>
                <a:schemeClr val="accent1"/>
              </a:buClr>
              <a:buSzPct val="150000"/>
              <a:buFont typeface="Wingdings" panose="05000000000000000000" pitchFamily="2" charset="2"/>
              <a:buChar char="§"/>
            </a:pPr>
            <a:r>
              <a:rPr lang="en-US" sz="1900" u="sng" dirty="0">
                <a:latin typeface="Tahoma"/>
                <a:ea typeface="+mn-lt"/>
                <a:cs typeface="+mn-lt"/>
              </a:rPr>
              <a:t>Assurer</a:t>
            </a:r>
            <a:r>
              <a:rPr lang="en-US" sz="1900" dirty="0">
                <a:latin typeface="Tahoma"/>
                <a:ea typeface="+mn-lt"/>
                <a:cs typeface="+mn-lt"/>
              </a:rPr>
              <a:t> la liaison avec </a:t>
            </a:r>
            <a:r>
              <a:rPr lang="en-US" sz="1900" dirty="0" err="1">
                <a:latin typeface="Tahoma"/>
                <a:ea typeface="+mn-lt"/>
                <a:cs typeface="+mn-lt"/>
              </a:rPr>
              <a:t>l'alliance</a:t>
            </a:r>
            <a:r>
              <a:rPr lang="en-US" sz="1900" dirty="0">
                <a:latin typeface="Tahoma"/>
                <a:ea typeface="+mn-lt"/>
                <a:cs typeface="+mn-lt"/>
              </a:rPr>
              <a:t>, </a:t>
            </a:r>
            <a:r>
              <a:rPr lang="en-US" sz="1900" dirty="0" err="1">
                <a:latin typeface="Tahoma"/>
                <a:ea typeface="+mn-lt"/>
                <a:cs typeface="+mn-lt"/>
              </a:rPr>
              <a:t>s'engager</a:t>
            </a:r>
            <a:r>
              <a:rPr lang="en-US" sz="1900" dirty="0">
                <a:latin typeface="Tahoma"/>
                <a:ea typeface="+mn-lt"/>
                <a:cs typeface="+mn-lt"/>
              </a:rPr>
              <a:t> avec les </a:t>
            </a:r>
            <a:r>
              <a:rPr lang="en-US" sz="1900" dirty="0" err="1">
                <a:latin typeface="Tahoma"/>
                <a:ea typeface="+mn-lt"/>
                <a:cs typeface="+mn-lt"/>
              </a:rPr>
              <a:t>autres</a:t>
            </a:r>
            <a:r>
              <a:rPr lang="en-US" sz="1900" dirty="0">
                <a:latin typeface="Tahoma"/>
                <a:ea typeface="+mn-lt"/>
                <a:cs typeface="+mn-lt"/>
              </a:rPr>
              <a:t> </a:t>
            </a:r>
            <a:r>
              <a:rPr lang="en-US" sz="1900" dirty="0" err="1">
                <a:latin typeface="Tahoma"/>
                <a:ea typeface="+mn-lt"/>
                <a:cs typeface="+mn-lt"/>
              </a:rPr>
              <a:t>membres</a:t>
            </a:r>
            <a:r>
              <a:rPr lang="en-US" sz="1900" dirty="0">
                <a:latin typeface="Tahoma"/>
                <a:ea typeface="+mn-lt"/>
                <a:cs typeface="+mn-lt"/>
              </a:rPr>
              <a:t> et </a:t>
            </a:r>
            <a:r>
              <a:rPr lang="en-US" sz="1900" dirty="0" err="1">
                <a:latin typeface="Tahoma"/>
                <a:ea typeface="+mn-lt"/>
                <a:cs typeface="+mn-lt"/>
              </a:rPr>
              <a:t>soutenir</a:t>
            </a:r>
            <a:r>
              <a:rPr lang="en-US" sz="1900" dirty="0">
                <a:latin typeface="Tahoma"/>
                <a:ea typeface="+mn-lt"/>
                <a:cs typeface="+mn-lt"/>
              </a:rPr>
              <a:t> </a:t>
            </a:r>
            <a:r>
              <a:rPr lang="en-US" sz="1900" dirty="0" err="1">
                <a:latin typeface="Tahoma"/>
                <a:ea typeface="+mn-lt"/>
                <a:cs typeface="+mn-lt"/>
              </a:rPr>
              <a:t>l'apprentissage</a:t>
            </a:r>
            <a:r>
              <a:rPr lang="en-US" sz="1900" dirty="0">
                <a:latin typeface="Tahoma"/>
                <a:ea typeface="+mn-lt"/>
                <a:cs typeface="+mn-lt"/>
              </a:rPr>
              <a:t> par les pairs.</a:t>
            </a:r>
            <a:endParaRPr lang="en-US" sz="1900" dirty="0">
              <a:latin typeface="Tahoma"/>
              <a:cs typeface="Calibri"/>
            </a:endParaRPr>
          </a:p>
        </p:txBody>
      </p:sp>
      <p:pic>
        <p:nvPicPr>
          <p:cNvPr id="1026" name="Picture 2">
            <a:extLst>
              <a:ext uri="{FF2B5EF4-FFF2-40B4-BE49-F238E27FC236}">
                <a16:creationId xmlns:a16="http://schemas.microsoft.com/office/drawing/2014/main" id="{574A0CAF-7F28-40D0-9E85-ECF76DA79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 y="2678109"/>
            <a:ext cx="4761837" cy="12537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6E24985-881F-4062-ACC6-405B510321B6}"/>
              </a:ext>
            </a:extLst>
          </p:cNvPr>
          <p:cNvSpPr txBox="1"/>
          <p:nvPr/>
        </p:nvSpPr>
        <p:spPr>
          <a:xfrm>
            <a:off x="155285" y="4174689"/>
            <a:ext cx="4613123" cy="1631216"/>
          </a:xfrm>
          <a:prstGeom prst="rect">
            <a:avLst/>
          </a:prstGeom>
          <a:noFill/>
        </p:spPr>
        <p:txBody>
          <a:bodyPr wrap="square" lIns="91440" tIns="45720" rIns="91440" bIns="45720" rtlCol="0" anchor="t">
            <a:spAutoFit/>
          </a:bodyPr>
          <a:lstStyle/>
          <a:p>
            <a:pPr algn="ctr"/>
            <a:r>
              <a:rPr lang="en-US" sz="2000">
                <a:latin typeface="Tahoma"/>
                <a:ea typeface="+mn-lt"/>
                <a:cs typeface="+mn-lt"/>
              </a:rPr>
              <a:t>Une </a:t>
            </a:r>
            <a:r>
              <a:rPr lang="en-US" sz="2000" err="1">
                <a:latin typeface="Tahoma"/>
                <a:ea typeface="+mn-lt"/>
                <a:cs typeface="+mn-lt"/>
              </a:rPr>
              <a:t>organisation</a:t>
            </a:r>
            <a:r>
              <a:rPr lang="en-US" sz="2000">
                <a:latin typeface="Tahoma"/>
                <a:ea typeface="+mn-lt"/>
                <a:cs typeface="+mn-lt"/>
              </a:rPr>
              <a:t> de </a:t>
            </a:r>
            <a:r>
              <a:rPr lang="en-US" sz="2000" err="1">
                <a:latin typeface="Tahoma"/>
                <a:ea typeface="+mn-lt"/>
                <a:cs typeface="+mn-lt"/>
              </a:rPr>
              <a:t>membres</a:t>
            </a:r>
            <a:r>
              <a:rPr lang="en-US" sz="2000">
                <a:latin typeface="Tahoma"/>
                <a:ea typeface="+mn-lt"/>
                <a:cs typeface="+mn-lt"/>
              </a:rPr>
              <a:t> </a:t>
            </a:r>
            <a:r>
              <a:rPr lang="en-US" sz="2000" err="1">
                <a:latin typeface="Tahoma"/>
                <a:ea typeface="+mn-lt"/>
                <a:cs typeface="+mn-lt"/>
              </a:rPr>
              <a:t>créée</a:t>
            </a:r>
            <a:r>
              <a:rPr lang="en-US" sz="2000">
                <a:latin typeface="Tahoma"/>
                <a:ea typeface="+mn-lt"/>
                <a:cs typeface="+mn-lt"/>
              </a:rPr>
              <a:t> </a:t>
            </a:r>
            <a:r>
              <a:rPr lang="en-US" sz="2000" err="1">
                <a:latin typeface="Tahoma"/>
                <a:ea typeface="+mn-lt"/>
                <a:cs typeface="+mn-lt"/>
              </a:rPr>
              <a:t>en</a:t>
            </a:r>
            <a:r>
              <a:rPr lang="en-US" sz="2000">
                <a:latin typeface="Tahoma"/>
                <a:ea typeface="+mn-lt"/>
                <a:cs typeface="+mn-lt"/>
              </a:rPr>
              <a:t> 2021 pour les </a:t>
            </a:r>
            <a:r>
              <a:rPr lang="en-US" sz="2000" err="1">
                <a:latin typeface="Tahoma"/>
                <a:ea typeface="+mn-lt"/>
                <a:cs typeface="+mn-lt"/>
              </a:rPr>
              <a:t>organisations</a:t>
            </a:r>
            <a:r>
              <a:rPr lang="en-US" sz="2000">
                <a:latin typeface="Tahoma"/>
                <a:ea typeface="+mn-lt"/>
                <a:cs typeface="+mn-lt"/>
              </a:rPr>
              <a:t> de </a:t>
            </a:r>
            <a:r>
              <a:rPr lang="en-US" sz="2000" err="1">
                <a:latin typeface="Tahoma"/>
                <a:ea typeface="+mn-lt"/>
                <a:cs typeface="+mn-lt"/>
              </a:rPr>
              <a:t>développement</a:t>
            </a:r>
            <a:r>
              <a:rPr lang="en-US" sz="2000">
                <a:latin typeface="Tahoma"/>
                <a:ea typeface="+mn-lt"/>
                <a:cs typeface="+mn-lt"/>
              </a:rPr>
              <a:t> </a:t>
            </a:r>
            <a:r>
              <a:rPr lang="en-US" sz="2000" err="1">
                <a:latin typeface="Tahoma"/>
                <a:ea typeface="+mn-lt"/>
                <a:cs typeface="+mn-lt"/>
              </a:rPr>
              <a:t>prêtes</a:t>
            </a:r>
            <a:r>
              <a:rPr lang="en-US" sz="2000">
                <a:latin typeface="Tahoma"/>
                <a:ea typeface="+mn-lt"/>
                <a:cs typeface="+mn-lt"/>
              </a:rPr>
              <a:t> à </a:t>
            </a:r>
            <a:r>
              <a:rPr lang="en-US" sz="2000" err="1">
                <a:latin typeface="Tahoma"/>
                <a:ea typeface="+mn-lt"/>
                <a:cs typeface="+mn-lt"/>
              </a:rPr>
              <a:t>s'engager</a:t>
            </a:r>
            <a:r>
              <a:rPr lang="en-US" sz="2000">
                <a:latin typeface="Tahoma"/>
                <a:ea typeface="+mn-lt"/>
                <a:cs typeface="+mn-lt"/>
              </a:rPr>
              <a:t> dans la </a:t>
            </a:r>
            <a:r>
              <a:rPr lang="en-US" sz="2000" err="1">
                <a:latin typeface="Tahoma"/>
                <a:ea typeface="+mn-lt"/>
                <a:cs typeface="+mn-lt"/>
              </a:rPr>
              <a:t>responsabilité</a:t>
            </a:r>
            <a:r>
              <a:rPr lang="en-US" sz="2000">
                <a:latin typeface="Tahoma"/>
                <a:ea typeface="+mn-lt"/>
                <a:cs typeface="+mn-lt"/>
              </a:rPr>
              <a:t> </a:t>
            </a:r>
            <a:r>
              <a:rPr lang="en-US" sz="2000" err="1">
                <a:latin typeface="Tahoma"/>
                <a:ea typeface="+mn-lt"/>
                <a:cs typeface="+mn-lt"/>
              </a:rPr>
              <a:t>en</a:t>
            </a:r>
            <a:r>
              <a:rPr lang="en-US" sz="2000">
                <a:latin typeface="Tahoma"/>
                <a:ea typeface="+mn-lt"/>
                <a:cs typeface="+mn-lt"/>
              </a:rPr>
              <a:t> matière de </a:t>
            </a:r>
            <a:r>
              <a:rPr lang="en-US" sz="2000" err="1">
                <a:latin typeface="Tahoma"/>
                <a:ea typeface="+mn-lt"/>
                <a:cs typeface="+mn-lt"/>
              </a:rPr>
              <a:t>changement</a:t>
            </a:r>
            <a:r>
              <a:rPr lang="en-US" sz="2000">
                <a:latin typeface="Tahoma"/>
                <a:ea typeface="+mn-lt"/>
                <a:cs typeface="+mn-lt"/>
              </a:rPr>
              <a:t> </a:t>
            </a:r>
            <a:r>
              <a:rPr lang="en-US" sz="2000" err="1">
                <a:latin typeface="Tahoma"/>
                <a:ea typeface="+mn-lt"/>
                <a:cs typeface="+mn-lt"/>
              </a:rPr>
              <a:t>climatique</a:t>
            </a:r>
            <a:r>
              <a:rPr lang="en-US" sz="2000">
                <a:latin typeface="Tahoma"/>
                <a:ea typeface="+mn-lt"/>
                <a:cs typeface="+mn-lt"/>
              </a:rPr>
              <a:t>.</a:t>
            </a:r>
            <a:endParaRPr lang="en-US">
              <a:latin typeface="Tahoma"/>
            </a:endParaRPr>
          </a:p>
        </p:txBody>
      </p:sp>
      <p:sp>
        <p:nvSpPr>
          <p:cNvPr id="8" name="TextBox 7">
            <a:extLst>
              <a:ext uri="{FF2B5EF4-FFF2-40B4-BE49-F238E27FC236}">
                <a16:creationId xmlns:a16="http://schemas.microsoft.com/office/drawing/2014/main" id="{1AFB77E7-885F-4E4D-AD48-38E55873AC61}"/>
              </a:ext>
            </a:extLst>
          </p:cNvPr>
          <p:cNvSpPr txBox="1"/>
          <p:nvPr/>
        </p:nvSpPr>
        <p:spPr>
          <a:xfrm>
            <a:off x="366608" y="1494841"/>
            <a:ext cx="4190475" cy="707886"/>
          </a:xfrm>
          <a:prstGeom prst="rect">
            <a:avLst/>
          </a:prstGeom>
          <a:noFill/>
        </p:spPr>
        <p:txBody>
          <a:bodyPr wrap="square" lIns="91440" tIns="45720" rIns="91440" bIns="45720" rtlCol="0" anchor="t">
            <a:spAutoFit/>
          </a:bodyPr>
          <a:lstStyle/>
          <a:p>
            <a:pPr algn="ctr"/>
            <a:r>
              <a:rPr lang="en-US" sz="2000">
                <a:latin typeface="Tahoma"/>
                <a:ea typeface="+mn-lt"/>
                <a:cs typeface="+mn-lt"/>
              </a:rPr>
              <a:t>La PADF </a:t>
            </a:r>
            <a:r>
              <a:rPr lang="en-US" sz="2000" err="1">
                <a:latin typeface="Tahoma"/>
                <a:ea typeface="+mn-lt"/>
                <a:cs typeface="+mn-lt"/>
              </a:rPr>
              <a:t>est</a:t>
            </a:r>
            <a:r>
              <a:rPr lang="en-US" sz="2000">
                <a:latin typeface="Tahoma"/>
                <a:ea typeface="+mn-lt"/>
                <a:cs typeface="+mn-lt"/>
              </a:rPr>
              <a:t> </a:t>
            </a:r>
            <a:r>
              <a:rPr lang="en-US" sz="2000" err="1">
                <a:latin typeface="Tahoma"/>
                <a:ea typeface="+mn-lt"/>
                <a:cs typeface="+mn-lt"/>
              </a:rPr>
              <a:t>devenue</a:t>
            </a:r>
            <a:r>
              <a:rPr lang="en-US" sz="2000">
                <a:latin typeface="Tahoma"/>
                <a:ea typeface="+mn-lt"/>
                <a:cs typeface="+mn-lt"/>
              </a:rPr>
              <a:t> </a:t>
            </a:r>
            <a:r>
              <a:rPr lang="en-US" sz="2000" err="1">
                <a:latin typeface="Tahoma"/>
                <a:ea typeface="+mn-lt"/>
                <a:cs typeface="+mn-lt"/>
              </a:rPr>
              <a:t>membre</a:t>
            </a:r>
            <a:r>
              <a:rPr lang="en-US" sz="2000">
                <a:latin typeface="Tahoma"/>
                <a:ea typeface="+mn-lt"/>
                <a:cs typeface="+mn-lt"/>
              </a:rPr>
              <a:t> de la CAD le 1er </a:t>
            </a:r>
            <a:r>
              <a:rPr lang="en-US" sz="2000" err="1">
                <a:latin typeface="Tahoma"/>
                <a:ea typeface="+mn-lt"/>
                <a:cs typeface="+mn-lt"/>
              </a:rPr>
              <a:t>décembre</a:t>
            </a:r>
            <a:r>
              <a:rPr lang="en-US" sz="2000">
                <a:latin typeface="Tahoma"/>
                <a:ea typeface="+mn-lt"/>
                <a:cs typeface="+mn-lt"/>
              </a:rPr>
              <a:t> 2021.</a:t>
            </a:r>
            <a:endParaRPr lang="en-US">
              <a:latin typeface="Tahoma"/>
            </a:endParaRPr>
          </a:p>
        </p:txBody>
      </p:sp>
    </p:spTree>
    <p:extLst>
      <p:ext uri="{BB962C8B-B14F-4D97-AF65-F5344CB8AC3E}">
        <p14:creationId xmlns:p14="http://schemas.microsoft.com/office/powerpoint/2010/main" val="1841695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D11AE-8A8C-4FBC-BBD9-50E42F4B91D4}"/>
              </a:ext>
            </a:extLst>
          </p:cNvPr>
          <p:cNvSpPr>
            <a:spLocks noGrp="1"/>
          </p:cNvSpPr>
          <p:nvPr>
            <p:ph type="sldNum" sz="quarter" idx="10"/>
          </p:nvPr>
        </p:nvSpPr>
        <p:spPr/>
        <p:txBody>
          <a:bodyPr/>
          <a:lstStyle/>
          <a:p>
            <a:fld id="{7BD00F27-A81B-9246-AE66-C78B503A84CD}" type="slidenum">
              <a:rPr lang="en-US" smtClean="0"/>
              <a:pPr/>
              <a:t>7</a:t>
            </a:fld>
            <a:endParaRPr lang="en-US" sz="2000"/>
          </a:p>
        </p:txBody>
      </p:sp>
      <p:sp>
        <p:nvSpPr>
          <p:cNvPr id="3" name="Text Placeholder 1">
            <a:extLst>
              <a:ext uri="{FF2B5EF4-FFF2-40B4-BE49-F238E27FC236}">
                <a16:creationId xmlns:a16="http://schemas.microsoft.com/office/drawing/2014/main" id="{05F983AD-BC08-4860-AE59-8F03C1A55A8B}"/>
              </a:ext>
            </a:extLst>
          </p:cNvPr>
          <p:cNvSpPr txBox="1">
            <a:spLocks/>
          </p:cNvSpPr>
          <p:nvPr/>
        </p:nvSpPr>
        <p:spPr>
          <a:xfrm>
            <a:off x="880" y="330089"/>
            <a:ext cx="11770563" cy="6987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b="1">
                <a:latin typeface="Tahoma"/>
                <a:ea typeface="Tahoma"/>
                <a:cs typeface="Tahoma"/>
              </a:rPr>
              <a:t>Méthodologie de calcul de nos émissions pour l'exercice 2019</a:t>
            </a:r>
          </a:p>
        </p:txBody>
      </p:sp>
      <p:sp>
        <p:nvSpPr>
          <p:cNvPr id="5" name="TextBox 4">
            <a:extLst>
              <a:ext uri="{FF2B5EF4-FFF2-40B4-BE49-F238E27FC236}">
                <a16:creationId xmlns:a16="http://schemas.microsoft.com/office/drawing/2014/main" id="{DB04CAA0-43E5-496A-80F6-8AED625F0B57}"/>
              </a:ext>
            </a:extLst>
          </p:cNvPr>
          <p:cNvSpPr txBox="1"/>
          <p:nvPr/>
        </p:nvSpPr>
        <p:spPr>
          <a:xfrm>
            <a:off x="277241" y="1287901"/>
            <a:ext cx="11770563" cy="400110"/>
          </a:xfrm>
          <a:prstGeom prst="rect">
            <a:avLst/>
          </a:prstGeom>
          <a:noFill/>
        </p:spPr>
        <p:txBody>
          <a:bodyPr wrap="square" lIns="91440" tIns="45720" rIns="91440" bIns="45720" rtlCol="0" anchor="t">
            <a:spAutoFit/>
          </a:bodyPr>
          <a:lstStyle/>
          <a:p>
            <a:pPr algn="ctr"/>
            <a:r>
              <a:rPr lang="fr-FR" sz="2000">
                <a:latin typeface="Tahoma"/>
                <a:ea typeface="Tahoma"/>
                <a:cs typeface="Tahoma"/>
              </a:rPr>
              <a:t>Création d'une feuille de calcul de toutes les dépenses dans des catégories de coûts spécifiques.</a:t>
            </a:r>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448324B3-7406-4BC0-935E-61591AD9D9B2}"/>
              </a:ext>
            </a:extLst>
          </p:cNvPr>
          <p:cNvSpPr txBox="1"/>
          <p:nvPr/>
        </p:nvSpPr>
        <p:spPr>
          <a:xfrm>
            <a:off x="555585" y="3511807"/>
            <a:ext cx="3610173" cy="707886"/>
          </a:xfrm>
          <a:prstGeom prst="rect">
            <a:avLst/>
          </a:prstGeom>
          <a:noFill/>
        </p:spPr>
        <p:txBody>
          <a:bodyPr wrap="square" lIns="91440" tIns="45720" rIns="91440" bIns="45720" rtlCol="0" anchor="t">
            <a:spAutoFit/>
          </a:bodyPr>
          <a:lstStyle/>
          <a:p>
            <a:pPr algn="ctr"/>
            <a:r>
              <a:rPr lang="fr-FR" sz="2000" b="1" dirty="0">
                <a:solidFill>
                  <a:schemeClr val="accent1"/>
                </a:solidFill>
                <a:latin typeface="Tahoma"/>
                <a:ea typeface="Tahoma"/>
                <a:cs typeface="Tahoma"/>
              </a:rPr>
              <a:t>Portée 1: </a:t>
            </a:r>
            <a:r>
              <a:rPr lang="fr-FR" sz="2000" b="1" dirty="0">
                <a:latin typeface="Tahoma"/>
                <a:ea typeface="Tahoma"/>
                <a:cs typeface="Tahoma"/>
              </a:rPr>
              <a:t>Consommation de combustibles fossiles</a:t>
            </a:r>
            <a:endParaRPr lang="en-US" sz="2000" b="1" dirty="0">
              <a:latin typeface="Tahoma"/>
              <a:ea typeface="Tahoma"/>
              <a:cs typeface="Tahoma"/>
            </a:endParaRPr>
          </a:p>
        </p:txBody>
      </p:sp>
      <p:sp>
        <p:nvSpPr>
          <p:cNvPr id="8" name="TextBox 7">
            <a:extLst>
              <a:ext uri="{FF2B5EF4-FFF2-40B4-BE49-F238E27FC236}">
                <a16:creationId xmlns:a16="http://schemas.microsoft.com/office/drawing/2014/main" id="{72C5424E-1B3E-4147-8418-BB2832344F03}"/>
              </a:ext>
            </a:extLst>
          </p:cNvPr>
          <p:cNvSpPr txBox="1"/>
          <p:nvPr/>
        </p:nvSpPr>
        <p:spPr>
          <a:xfrm>
            <a:off x="1081679" y="4737878"/>
            <a:ext cx="2557984" cy="400110"/>
          </a:xfrm>
          <a:prstGeom prst="rect">
            <a:avLst/>
          </a:prstGeom>
          <a:noFill/>
        </p:spPr>
        <p:txBody>
          <a:bodyPr wrap="square" rtlCol="0">
            <a:spAutoFit/>
          </a:bodyPr>
          <a:lstStyle/>
          <a:p>
            <a:pPr algn="ctr"/>
            <a:r>
              <a:rPr lang="en-US" sz="2000">
                <a:latin typeface="Tahoma" panose="020B0604030504040204" pitchFamily="34" charset="0"/>
                <a:ea typeface="Tahoma" panose="020B0604030504040204" pitchFamily="34" charset="0"/>
                <a:cs typeface="Tahoma" panose="020B0604030504040204" pitchFamily="34" charset="0"/>
              </a:rPr>
              <a:t>Carburant – 64300</a:t>
            </a:r>
          </a:p>
        </p:txBody>
      </p:sp>
      <p:sp>
        <p:nvSpPr>
          <p:cNvPr id="9" name="TextBox 8">
            <a:extLst>
              <a:ext uri="{FF2B5EF4-FFF2-40B4-BE49-F238E27FC236}">
                <a16:creationId xmlns:a16="http://schemas.microsoft.com/office/drawing/2014/main" id="{C3EC803A-F4CD-4996-AD1F-883E7D873100}"/>
              </a:ext>
            </a:extLst>
          </p:cNvPr>
          <p:cNvSpPr txBox="1"/>
          <p:nvPr/>
        </p:nvSpPr>
        <p:spPr>
          <a:xfrm>
            <a:off x="7899094" y="4219693"/>
            <a:ext cx="4137621" cy="1631216"/>
          </a:xfrm>
          <a:prstGeom prst="rect">
            <a:avLst/>
          </a:prstGeom>
          <a:noFill/>
        </p:spPr>
        <p:txBody>
          <a:bodyPr wrap="square" lIns="91440" tIns="45720" rIns="91440" bIns="45720" rtlCol="0" anchor="t">
            <a:spAutoFit/>
          </a:bodyPr>
          <a:lstStyle/>
          <a:p>
            <a:r>
              <a:rPr lang="en-US" sz="2000" dirty="0">
                <a:latin typeface="Tahoma"/>
                <a:ea typeface="Tahoma"/>
                <a:cs typeface="Tahoma"/>
              </a:rPr>
              <a:t>Billets </a:t>
            </a:r>
            <a:r>
              <a:rPr lang="en-US" sz="2000" dirty="0" err="1">
                <a:latin typeface="Tahoma"/>
                <a:ea typeface="Tahoma"/>
                <a:cs typeface="Tahoma"/>
              </a:rPr>
              <a:t>d'avion</a:t>
            </a:r>
            <a:r>
              <a:rPr lang="en-US" sz="2000" dirty="0">
                <a:latin typeface="Tahoma"/>
                <a:ea typeface="Tahoma"/>
                <a:cs typeface="Tahoma"/>
              </a:rPr>
              <a:t> – 71000</a:t>
            </a:r>
          </a:p>
          <a:p>
            <a:r>
              <a:rPr lang="en-US" sz="2000" dirty="0" err="1">
                <a:latin typeface="Tahoma"/>
                <a:ea typeface="Tahoma"/>
                <a:cs typeface="Tahoma"/>
              </a:rPr>
              <a:t>Hébergement</a:t>
            </a:r>
            <a:r>
              <a:rPr lang="en-US" sz="2000" dirty="0">
                <a:latin typeface="Tahoma"/>
                <a:ea typeface="Tahoma"/>
                <a:cs typeface="Tahoma"/>
              </a:rPr>
              <a:t> – 72000</a:t>
            </a:r>
          </a:p>
          <a:p>
            <a:r>
              <a:rPr lang="en-US" sz="2000" dirty="0" err="1">
                <a:latin typeface="Tahoma"/>
                <a:ea typeface="Tahoma"/>
                <a:cs typeface="Tahoma"/>
              </a:rPr>
              <a:t>liés</a:t>
            </a:r>
            <a:r>
              <a:rPr lang="en-US" sz="2000" dirty="0">
                <a:latin typeface="Tahoma"/>
                <a:ea typeface="Tahoma"/>
                <a:cs typeface="Tahoma"/>
              </a:rPr>
              <a:t> à la navigation– 61217</a:t>
            </a:r>
          </a:p>
          <a:p>
            <a:r>
              <a:rPr lang="en-US" sz="2000" dirty="0">
                <a:latin typeface="Tahoma"/>
                <a:ea typeface="Tahoma"/>
                <a:cs typeface="Tahoma"/>
              </a:rPr>
              <a:t>Taxi/</a:t>
            </a:r>
            <a:r>
              <a:rPr lang="en-US" sz="2000" dirty="0" err="1">
                <a:latin typeface="Tahoma"/>
                <a:ea typeface="Tahoma"/>
                <a:cs typeface="Tahoma"/>
              </a:rPr>
              <a:t>autres</a:t>
            </a:r>
            <a:r>
              <a:rPr lang="en-US" sz="2000" dirty="0">
                <a:latin typeface="Tahoma"/>
                <a:ea typeface="Tahoma"/>
                <a:cs typeface="Tahoma"/>
              </a:rPr>
              <a:t> transports – 75200</a:t>
            </a:r>
          </a:p>
          <a:p>
            <a:r>
              <a:rPr lang="en-US" sz="2000" dirty="0">
                <a:latin typeface="Tahoma"/>
                <a:ea typeface="Tahoma"/>
                <a:cs typeface="Tahoma"/>
              </a:rPr>
              <a:t>Transport – 64100</a:t>
            </a:r>
          </a:p>
        </p:txBody>
      </p:sp>
      <p:sp>
        <p:nvSpPr>
          <p:cNvPr id="10" name="TextBox 9">
            <a:extLst>
              <a:ext uri="{FF2B5EF4-FFF2-40B4-BE49-F238E27FC236}">
                <a16:creationId xmlns:a16="http://schemas.microsoft.com/office/drawing/2014/main" id="{620D8548-EE40-4370-A044-8F3CA935EB29}"/>
              </a:ext>
            </a:extLst>
          </p:cNvPr>
          <p:cNvSpPr txBox="1"/>
          <p:nvPr/>
        </p:nvSpPr>
        <p:spPr>
          <a:xfrm>
            <a:off x="4683927" y="4732306"/>
            <a:ext cx="2557984" cy="1323439"/>
          </a:xfrm>
          <a:prstGeom prst="rect">
            <a:avLst/>
          </a:prstGeom>
          <a:noFill/>
        </p:spPr>
        <p:txBody>
          <a:bodyPr wrap="square" rtlCol="0">
            <a:spAutoFit/>
          </a:bodyPr>
          <a:lstStyle/>
          <a:p>
            <a:pPr algn="ctr"/>
            <a:r>
              <a:rPr lang="en-US" sz="2000" err="1">
                <a:latin typeface="Tahoma" panose="020B0604030504040204" pitchFamily="34" charset="0"/>
                <a:ea typeface="Tahoma" panose="020B0604030504040204" pitchFamily="34" charset="0"/>
                <a:cs typeface="Tahoma" panose="020B0604030504040204" pitchFamily="34" charset="0"/>
              </a:rPr>
              <a:t>Utilitaires</a:t>
            </a:r>
            <a:r>
              <a:rPr lang="en-US" sz="2000">
                <a:latin typeface="Tahoma" panose="020B0604030504040204" pitchFamily="34" charset="0"/>
                <a:ea typeface="Tahoma" panose="020B0604030504040204" pitchFamily="34" charset="0"/>
                <a:cs typeface="Tahoma" panose="020B0604030504040204" pitchFamily="34" charset="0"/>
              </a:rPr>
              <a:t> – 66300</a:t>
            </a:r>
          </a:p>
          <a:p>
            <a:pPr algn="ctr"/>
            <a:r>
              <a:rPr lang="fr-FR" sz="2000">
                <a:latin typeface="Tahoma" panose="020B0604030504040204" pitchFamily="34" charset="0"/>
                <a:ea typeface="Tahoma" panose="020B0604030504040204" pitchFamily="34" charset="0"/>
                <a:cs typeface="Tahoma" panose="020B0604030504040204" pitchFamily="34" charset="0"/>
              </a:rPr>
              <a:t>Dans certains cas, les kWh d'électricité utilisés</a:t>
            </a:r>
          </a:p>
        </p:txBody>
      </p:sp>
      <p:sp>
        <p:nvSpPr>
          <p:cNvPr id="11" name="TextBox 10">
            <a:extLst>
              <a:ext uri="{FF2B5EF4-FFF2-40B4-BE49-F238E27FC236}">
                <a16:creationId xmlns:a16="http://schemas.microsoft.com/office/drawing/2014/main" id="{DF6CF9C8-A2CA-47E9-88E4-C9718DFBA5ED}"/>
              </a:ext>
            </a:extLst>
          </p:cNvPr>
          <p:cNvSpPr txBox="1"/>
          <p:nvPr/>
        </p:nvSpPr>
        <p:spPr>
          <a:xfrm>
            <a:off x="4292907" y="3415744"/>
            <a:ext cx="3340025" cy="1015663"/>
          </a:xfrm>
          <a:prstGeom prst="rect">
            <a:avLst/>
          </a:prstGeom>
          <a:noFill/>
        </p:spPr>
        <p:txBody>
          <a:bodyPr wrap="square" rtlCol="0">
            <a:spAutoFit/>
          </a:bodyPr>
          <a:lstStyle/>
          <a:p>
            <a:pPr algn="ctr"/>
            <a:r>
              <a:rPr lang="en-US" sz="2000" b="1" dirty="0">
                <a:solidFill>
                  <a:schemeClr val="accent2"/>
                </a:solidFill>
                <a:latin typeface="Tahoma" panose="020B0604030504040204" pitchFamily="34" charset="0"/>
                <a:ea typeface="Tahoma" panose="020B0604030504040204" pitchFamily="34" charset="0"/>
                <a:cs typeface="Tahoma" panose="020B0604030504040204" pitchFamily="34" charset="0"/>
              </a:rPr>
              <a:t>Portée 2: </a:t>
            </a:r>
            <a:r>
              <a:rPr lang="en-US" sz="2000" b="1" dirty="0" err="1">
                <a:latin typeface="Tahoma" panose="020B0604030504040204" pitchFamily="34" charset="0"/>
                <a:ea typeface="Tahoma" panose="020B0604030504040204" pitchFamily="34" charset="0"/>
                <a:cs typeface="Tahoma" panose="020B0604030504040204" pitchFamily="34" charset="0"/>
              </a:rPr>
              <a:t>Consommation</a:t>
            </a:r>
            <a:r>
              <a:rPr lang="en-US" sz="2000" b="1" dirty="0">
                <a:latin typeface="Tahoma" panose="020B0604030504040204" pitchFamily="34" charset="0"/>
                <a:ea typeface="Tahoma" panose="020B0604030504040204" pitchFamily="34" charset="0"/>
                <a:cs typeface="Tahoma" panose="020B0604030504040204" pitchFamily="34" charset="0"/>
              </a:rPr>
              <a:t> d'électricité</a:t>
            </a:r>
          </a:p>
        </p:txBody>
      </p:sp>
      <p:sp>
        <p:nvSpPr>
          <p:cNvPr id="12" name="TextBox 11">
            <a:extLst>
              <a:ext uri="{FF2B5EF4-FFF2-40B4-BE49-F238E27FC236}">
                <a16:creationId xmlns:a16="http://schemas.microsoft.com/office/drawing/2014/main" id="{052A3692-2139-42C8-A35E-C29C2D06ABE1}"/>
              </a:ext>
            </a:extLst>
          </p:cNvPr>
          <p:cNvSpPr txBox="1"/>
          <p:nvPr/>
        </p:nvSpPr>
        <p:spPr>
          <a:xfrm>
            <a:off x="8164365" y="3487021"/>
            <a:ext cx="3472050" cy="707886"/>
          </a:xfrm>
          <a:prstGeom prst="rect">
            <a:avLst/>
          </a:prstGeom>
          <a:noFill/>
        </p:spPr>
        <p:txBody>
          <a:bodyPr wrap="square" rtlCol="0">
            <a:spAutoFit/>
          </a:bodyPr>
          <a:lstStyle/>
          <a:p>
            <a:pPr algn="ctr"/>
            <a:r>
              <a:rPr lang="en-US" sz="2000" b="1" dirty="0">
                <a:solidFill>
                  <a:schemeClr val="tx2"/>
                </a:solidFill>
                <a:latin typeface="Tahoma" panose="020B0604030504040204" pitchFamily="34" charset="0"/>
                <a:ea typeface="Tahoma" panose="020B0604030504040204" pitchFamily="34" charset="0"/>
                <a:cs typeface="Tahoma" panose="020B0604030504040204" pitchFamily="34" charset="0"/>
              </a:rPr>
              <a:t>Portée </a:t>
            </a:r>
            <a:r>
              <a:rPr lang="fr-FR" sz="2000" b="1" dirty="0">
                <a:solidFill>
                  <a:schemeClr val="tx2"/>
                </a:solidFill>
                <a:latin typeface="Tahoma" panose="020B0604030504040204" pitchFamily="34" charset="0"/>
                <a:ea typeface="Tahoma" panose="020B0604030504040204" pitchFamily="34" charset="0"/>
                <a:cs typeface="Tahoma" panose="020B0604030504040204" pitchFamily="34" charset="0"/>
              </a:rPr>
              <a:t>3.6: </a:t>
            </a:r>
            <a:r>
              <a:rPr lang="fr-FR" sz="2000" b="1" dirty="0">
                <a:latin typeface="Tahoma" panose="020B0604030504040204" pitchFamily="34" charset="0"/>
                <a:ea typeface="Tahoma" panose="020B0604030504040204" pitchFamily="34" charset="0"/>
                <a:cs typeface="Tahoma" panose="020B0604030504040204" pitchFamily="34" charset="0"/>
              </a:rPr>
              <a:t>Voyages d'affaires</a:t>
            </a:r>
          </a:p>
        </p:txBody>
      </p:sp>
      <p:pic>
        <p:nvPicPr>
          <p:cNvPr id="15" name="Graphic 14" descr="Airplane">
            <a:extLst>
              <a:ext uri="{FF2B5EF4-FFF2-40B4-BE49-F238E27FC236}">
                <a16:creationId xmlns:a16="http://schemas.microsoft.com/office/drawing/2014/main" id="{699AAD7A-49C0-4B12-B550-422631144F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49896" y="2091469"/>
            <a:ext cx="1115219" cy="1115219"/>
          </a:xfrm>
          <a:prstGeom prst="rect">
            <a:avLst/>
          </a:prstGeom>
        </p:spPr>
      </p:pic>
      <p:pic>
        <p:nvPicPr>
          <p:cNvPr id="16" name="Graphic 15" descr="Car">
            <a:extLst>
              <a:ext uri="{FF2B5EF4-FFF2-40B4-BE49-F238E27FC236}">
                <a16:creationId xmlns:a16="http://schemas.microsoft.com/office/drawing/2014/main" id="{9524020F-D85C-435A-A410-2DCDCEBB2D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52860" y="2035614"/>
            <a:ext cx="1215621" cy="1215621"/>
          </a:xfrm>
          <a:prstGeom prst="rect">
            <a:avLst/>
          </a:prstGeom>
        </p:spPr>
      </p:pic>
      <p:pic>
        <p:nvPicPr>
          <p:cNvPr id="17" name="Graphic 16" descr="Power">
            <a:extLst>
              <a:ext uri="{FF2B5EF4-FFF2-40B4-BE49-F238E27FC236}">
                <a16:creationId xmlns:a16="http://schemas.microsoft.com/office/drawing/2014/main" id="{48CD2178-0B02-445C-AA02-3B15CB503A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48404" y="2231917"/>
            <a:ext cx="914400" cy="914400"/>
          </a:xfrm>
          <a:prstGeom prst="rect">
            <a:avLst/>
          </a:prstGeom>
        </p:spPr>
      </p:pic>
    </p:spTree>
    <p:extLst>
      <p:ext uri="{BB962C8B-B14F-4D97-AF65-F5344CB8AC3E}">
        <p14:creationId xmlns:p14="http://schemas.microsoft.com/office/powerpoint/2010/main" val="276395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D11AE-8A8C-4FBC-BBD9-50E42F4B91D4}"/>
              </a:ext>
            </a:extLst>
          </p:cNvPr>
          <p:cNvSpPr>
            <a:spLocks noGrp="1"/>
          </p:cNvSpPr>
          <p:nvPr>
            <p:ph type="sldNum" sz="quarter" idx="10"/>
          </p:nvPr>
        </p:nvSpPr>
        <p:spPr/>
        <p:txBody>
          <a:bodyPr/>
          <a:lstStyle/>
          <a:p>
            <a:fld id="{7BD00F27-A81B-9246-AE66-C78B503A84CD}" type="slidenum">
              <a:rPr lang="en-US" smtClean="0"/>
              <a:pPr/>
              <a:t>8</a:t>
            </a:fld>
            <a:endParaRPr lang="en-US" sz="2000"/>
          </a:p>
        </p:txBody>
      </p:sp>
      <p:sp>
        <p:nvSpPr>
          <p:cNvPr id="3" name="Text Placeholder 1">
            <a:extLst>
              <a:ext uri="{FF2B5EF4-FFF2-40B4-BE49-F238E27FC236}">
                <a16:creationId xmlns:a16="http://schemas.microsoft.com/office/drawing/2014/main" id="{05F983AD-BC08-4860-AE59-8F03C1A55A8B}"/>
              </a:ext>
            </a:extLst>
          </p:cNvPr>
          <p:cNvSpPr txBox="1">
            <a:spLocks/>
          </p:cNvSpPr>
          <p:nvPr/>
        </p:nvSpPr>
        <p:spPr>
          <a:xfrm>
            <a:off x="873274" y="338599"/>
            <a:ext cx="10445449" cy="6987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b="1">
                <a:latin typeface="Tahoma"/>
                <a:ea typeface="Tahoma"/>
                <a:cs typeface="Tahoma"/>
              </a:rPr>
              <a:t>Nos émissions de GES pour l'exercice 2019</a:t>
            </a:r>
          </a:p>
        </p:txBody>
      </p:sp>
      <p:graphicFrame>
        <p:nvGraphicFramePr>
          <p:cNvPr id="4" name="Table 3">
            <a:extLst>
              <a:ext uri="{FF2B5EF4-FFF2-40B4-BE49-F238E27FC236}">
                <a16:creationId xmlns:a16="http://schemas.microsoft.com/office/drawing/2014/main" id="{1F6AA1F5-928F-42EE-8A5B-29099B0144C1}"/>
              </a:ext>
            </a:extLst>
          </p:cNvPr>
          <p:cNvGraphicFramePr>
            <a:graphicFrameLocks noGrp="1"/>
          </p:cNvGraphicFramePr>
          <p:nvPr>
            <p:extLst>
              <p:ext uri="{D42A27DB-BD31-4B8C-83A1-F6EECF244321}">
                <p14:modId xmlns:p14="http://schemas.microsoft.com/office/powerpoint/2010/main" val="3174876346"/>
              </p:ext>
            </p:extLst>
          </p:nvPr>
        </p:nvGraphicFramePr>
        <p:xfrm>
          <a:off x="159472" y="1335350"/>
          <a:ext cx="8032027" cy="3870028"/>
        </p:xfrm>
        <a:graphic>
          <a:graphicData uri="http://schemas.openxmlformats.org/drawingml/2006/table">
            <a:tbl>
              <a:tblPr firstRow="1" lastRow="1">
                <a:tableStyleId>{93296810-A885-4BE3-A3E7-6D5BEEA58F35}</a:tableStyleId>
              </a:tblPr>
              <a:tblGrid>
                <a:gridCol w="6366698">
                  <a:extLst>
                    <a:ext uri="{9D8B030D-6E8A-4147-A177-3AD203B41FA5}">
                      <a16:colId xmlns:a16="http://schemas.microsoft.com/office/drawing/2014/main" val="1783448612"/>
                    </a:ext>
                  </a:extLst>
                </a:gridCol>
                <a:gridCol w="1665329">
                  <a:extLst>
                    <a:ext uri="{9D8B030D-6E8A-4147-A177-3AD203B41FA5}">
                      <a16:colId xmlns:a16="http://schemas.microsoft.com/office/drawing/2014/main" val="1242962752"/>
                    </a:ext>
                  </a:extLst>
                </a:gridCol>
              </a:tblGrid>
              <a:tr h="529423">
                <a:tc>
                  <a:txBody>
                    <a:bodyPr/>
                    <a:lstStyle/>
                    <a:p>
                      <a:pPr marL="342900" marR="0">
                        <a:lnSpc>
                          <a:spcPct val="115000"/>
                        </a:lnSpc>
                        <a:spcBef>
                          <a:spcPts val="0"/>
                        </a:spcBef>
                        <a:spcAft>
                          <a:spcPts val="0"/>
                        </a:spcAft>
                      </a:pPr>
                      <a:r>
                        <a:rPr lang="fr-FR" sz="2000">
                          <a:effectLst/>
                          <a:latin typeface="Tahoma" panose="020B0604030504040204" pitchFamily="34" charset="0"/>
                          <a:ea typeface="Tahoma" panose="020B0604030504040204" pitchFamily="34" charset="0"/>
                          <a:cs typeface="Tahoma" panose="020B0604030504040204" pitchFamily="34" charset="0"/>
                        </a:rPr>
                        <a:t>Champ d'application du protocole GHG mesuré</a:t>
                      </a:r>
                    </a:p>
                  </a:txBody>
                  <a:tcPr marL="12700" marR="12700" marT="12700" marB="63500" anchor="b"/>
                </a:tc>
                <a:tc>
                  <a:txBody>
                    <a:bodyPr/>
                    <a:lstStyle/>
                    <a:p>
                      <a:pPr marL="342900" marR="0">
                        <a:lnSpc>
                          <a:spcPct val="115000"/>
                        </a:lnSpc>
                        <a:spcBef>
                          <a:spcPts val="0"/>
                        </a:spcBef>
                        <a:spcAft>
                          <a:spcPts val="0"/>
                        </a:spcAft>
                      </a:pPr>
                      <a:r>
                        <a:rPr lang="en-US" sz="2000">
                          <a:effectLst/>
                          <a:latin typeface="Tahoma" panose="020B0604030504040204" pitchFamily="34" charset="0"/>
                          <a:ea typeface="Tahoma" panose="020B0604030504040204" pitchFamily="34" charset="0"/>
                          <a:cs typeface="Tahoma" panose="020B0604030504040204" pitchFamily="34" charset="0"/>
                        </a:rPr>
                        <a:t>mtCO2e</a:t>
                      </a:r>
                    </a:p>
                  </a:txBody>
                  <a:tcPr marL="12700" marR="12700" marT="12700" marB="63500" anchor="b"/>
                </a:tc>
                <a:extLst>
                  <a:ext uri="{0D108BD9-81ED-4DB2-BD59-A6C34878D82A}">
                    <a16:rowId xmlns:a16="http://schemas.microsoft.com/office/drawing/2014/main" val="1277468461"/>
                  </a:ext>
                </a:extLst>
              </a:tr>
              <a:tr h="916696">
                <a:tc>
                  <a:txBody>
                    <a:bodyPr/>
                    <a:lstStyle/>
                    <a:p>
                      <a:pPr marL="342900" marR="0" algn="l">
                        <a:lnSpc>
                          <a:spcPct val="115000"/>
                        </a:lnSpc>
                        <a:spcBef>
                          <a:spcPts val="0"/>
                        </a:spcBef>
                        <a:spcAft>
                          <a:spcPts val="0"/>
                        </a:spcAft>
                      </a:pPr>
                      <a:r>
                        <a:rPr lang="fr-FR" sz="2000">
                          <a:effectLst/>
                          <a:latin typeface="Tahoma" panose="020B0604030504040204" pitchFamily="34" charset="0"/>
                          <a:ea typeface="Tahoma" panose="020B0604030504040204" pitchFamily="34" charset="0"/>
                          <a:cs typeface="Tahoma" panose="020B0604030504040204" pitchFamily="34" charset="0"/>
                        </a:rPr>
                        <a:t>Portée 1: émissions directes provenant des combustibles fossiles</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12700" marR="12700" marT="12700" marB="63500" anchor="ctr"/>
                </a:tc>
                <a:tc>
                  <a:txBody>
                    <a:bodyPr/>
                    <a:lstStyle/>
                    <a:p>
                      <a:pPr marL="342900" marR="0" algn="l">
                        <a:lnSpc>
                          <a:spcPct val="115000"/>
                        </a:lnSpc>
                        <a:spcBef>
                          <a:spcPts val="0"/>
                        </a:spcBef>
                        <a:spcAft>
                          <a:spcPts val="0"/>
                        </a:spcAft>
                      </a:pPr>
                      <a:r>
                        <a:rPr lang="en-US" sz="2000" b="1">
                          <a:solidFill>
                            <a:schemeClr val="accent1"/>
                          </a:solidFill>
                          <a:effectLst/>
                          <a:latin typeface="Tahoma" panose="020B0604030504040204" pitchFamily="34" charset="0"/>
                          <a:ea typeface="Tahoma" panose="020B0604030504040204" pitchFamily="34" charset="0"/>
                          <a:cs typeface="Tahoma" panose="020B0604030504040204" pitchFamily="34" charset="0"/>
                        </a:rPr>
                        <a:t>38</a:t>
                      </a:r>
                    </a:p>
                  </a:txBody>
                  <a:tcPr marL="12700" marR="12700" marT="12700" marB="63500" anchor="ctr"/>
                </a:tc>
                <a:extLst>
                  <a:ext uri="{0D108BD9-81ED-4DB2-BD59-A6C34878D82A}">
                    <a16:rowId xmlns:a16="http://schemas.microsoft.com/office/drawing/2014/main" val="82835275"/>
                  </a:ext>
                </a:extLst>
              </a:tr>
              <a:tr h="816800">
                <a:tc>
                  <a:txBody>
                    <a:bodyPr/>
                    <a:lstStyle/>
                    <a:p>
                      <a:pPr marL="342900" marR="0" algn="l">
                        <a:lnSpc>
                          <a:spcPct val="115000"/>
                        </a:lnSpc>
                        <a:spcBef>
                          <a:spcPts val="0"/>
                        </a:spcBef>
                        <a:spcAft>
                          <a:spcPts val="0"/>
                        </a:spcAft>
                      </a:pPr>
                      <a:r>
                        <a:rPr lang="fr-FR" sz="2000">
                          <a:effectLst/>
                          <a:latin typeface="Tahoma" panose="020B0604030504040204" pitchFamily="34" charset="0"/>
                          <a:ea typeface="Tahoma" panose="020B0604030504040204" pitchFamily="34" charset="0"/>
                          <a:cs typeface="Tahoma" panose="020B0604030504040204" pitchFamily="34" charset="0"/>
                        </a:rPr>
                        <a:t>Portée 2: émissions indirectes provenant de l'achat d'électricité</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12700" marR="12700" marT="12700" marB="63500" anchor="ctr"/>
                </a:tc>
                <a:tc>
                  <a:txBody>
                    <a:bodyPr/>
                    <a:lstStyle/>
                    <a:p>
                      <a:pPr marL="342900" marR="0" algn="l">
                        <a:lnSpc>
                          <a:spcPct val="115000"/>
                        </a:lnSpc>
                        <a:spcBef>
                          <a:spcPts val="0"/>
                        </a:spcBef>
                        <a:spcAft>
                          <a:spcPts val="0"/>
                        </a:spcAft>
                      </a:pPr>
                      <a:r>
                        <a:rPr lang="en-US" sz="2000" b="1">
                          <a:solidFill>
                            <a:schemeClr val="accent2"/>
                          </a:solidFill>
                          <a:effectLst/>
                          <a:latin typeface="Tahoma" panose="020B0604030504040204" pitchFamily="34" charset="0"/>
                          <a:ea typeface="Tahoma" panose="020B0604030504040204" pitchFamily="34" charset="0"/>
                          <a:cs typeface="Tahoma" panose="020B0604030504040204" pitchFamily="34" charset="0"/>
                        </a:rPr>
                        <a:t>367</a:t>
                      </a:r>
                    </a:p>
                  </a:txBody>
                  <a:tcPr marL="12700" marR="12700" marT="12700" marB="63500" anchor="ctr"/>
                </a:tc>
                <a:extLst>
                  <a:ext uri="{0D108BD9-81ED-4DB2-BD59-A6C34878D82A}">
                    <a16:rowId xmlns:a16="http://schemas.microsoft.com/office/drawing/2014/main" val="474495612"/>
                  </a:ext>
                </a:extLst>
              </a:tr>
              <a:tr h="784118">
                <a:tc>
                  <a:txBody>
                    <a:bodyPr/>
                    <a:lstStyle/>
                    <a:p>
                      <a:pPr marL="342900" marR="0" algn="l">
                        <a:lnSpc>
                          <a:spcPct val="115000"/>
                        </a:lnSpc>
                        <a:spcBef>
                          <a:spcPts val="0"/>
                        </a:spcBef>
                        <a:spcAft>
                          <a:spcPts val="0"/>
                        </a:spcAft>
                      </a:pPr>
                      <a:r>
                        <a:rPr lang="fr-FR" sz="2000">
                          <a:effectLst/>
                          <a:latin typeface="Tahoma" panose="020B0604030504040204" pitchFamily="34" charset="0"/>
                          <a:ea typeface="Tahoma" panose="020B0604030504040204" pitchFamily="34" charset="0"/>
                          <a:cs typeface="Tahoma" panose="020B0604030504040204" pitchFamily="34" charset="0"/>
                        </a:rPr>
                        <a:t>Portée 3.6: Voyages d'affaires</a:t>
                      </a:r>
                    </a:p>
                  </a:txBody>
                  <a:tcPr marL="12700" marR="12700" marT="12700" marB="63500" anchor="ctr"/>
                </a:tc>
                <a:tc>
                  <a:txBody>
                    <a:bodyPr/>
                    <a:lstStyle/>
                    <a:p>
                      <a:pPr marL="342900" marR="0" algn="l">
                        <a:lnSpc>
                          <a:spcPct val="115000"/>
                        </a:lnSpc>
                        <a:spcBef>
                          <a:spcPts val="0"/>
                        </a:spcBef>
                        <a:spcAft>
                          <a:spcPts val="0"/>
                        </a:spcAft>
                      </a:pPr>
                      <a:r>
                        <a:rPr lang="en-US" sz="2000" b="1">
                          <a:solidFill>
                            <a:schemeClr val="tx2"/>
                          </a:solidFill>
                          <a:effectLst/>
                          <a:latin typeface="Tahoma" panose="020B0604030504040204" pitchFamily="34" charset="0"/>
                          <a:ea typeface="Tahoma" panose="020B0604030504040204" pitchFamily="34" charset="0"/>
                          <a:cs typeface="Tahoma" panose="020B0604030504040204" pitchFamily="34" charset="0"/>
                        </a:rPr>
                        <a:t>788</a:t>
                      </a:r>
                    </a:p>
                  </a:txBody>
                  <a:tcPr marL="12700" marR="12700" marT="12700" marB="63500" anchor="ctr"/>
                </a:tc>
                <a:extLst>
                  <a:ext uri="{0D108BD9-81ED-4DB2-BD59-A6C34878D82A}">
                    <a16:rowId xmlns:a16="http://schemas.microsoft.com/office/drawing/2014/main" val="788440711"/>
                  </a:ext>
                </a:extLst>
              </a:tr>
              <a:tr h="822991">
                <a:tc>
                  <a:txBody>
                    <a:bodyPr/>
                    <a:lstStyle/>
                    <a:p>
                      <a:pPr marL="342900" marR="0" algn="l">
                        <a:lnSpc>
                          <a:spcPct val="115000"/>
                        </a:lnSpc>
                        <a:spcBef>
                          <a:spcPts val="0"/>
                        </a:spcBef>
                        <a:spcAft>
                          <a:spcPts val="0"/>
                        </a:spcAft>
                      </a:pPr>
                      <a:r>
                        <a:rPr lang="en-US" sz="2000">
                          <a:effectLst/>
                          <a:latin typeface="Tahoma" panose="020B0604030504040204" pitchFamily="34" charset="0"/>
                          <a:ea typeface="Tahoma" panose="020B0604030504040204" pitchFamily="34" charset="0"/>
                          <a:cs typeface="Tahoma" panose="020B0604030504040204" pitchFamily="34" charset="0"/>
                        </a:rPr>
                        <a:t>Total</a:t>
                      </a:r>
                    </a:p>
                  </a:txBody>
                  <a:tcPr marL="12700" marR="12700" marT="12700" marB="63500" anchor="ctr"/>
                </a:tc>
                <a:tc>
                  <a:txBody>
                    <a:bodyPr/>
                    <a:lstStyle/>
                    <a:p>
                      <a:pPr marL="342900" marR="0" algn="l">
                        <a:lnSpc>
                          <a:spcPct val="115000"/>
                        </a:lnSpc>
                        <a:spcBef>
                          <a:spcPts val="0"/>
                        </a:spcBef>
                        <a:spcAft>
                          <a:spcPts val="0"/>
                        </a:spcAft>
                      </a:pPr>
                      <a:r>
                        <a:rPr lang="en-US" sz="2000">
                          <a:solidFill>
                            <a:schemeClr val="tx1"/>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1.192</a:t>
                      </a:r>
                    </a:p>
                  </a:txBody>
                  <a:tcPr marL="12700" marR="12700" marT="12700" marB="63500" anchor="ctr"/>
                </a:tc>
                <a:extLst>
                  <a:ext uri="{0D108BD9-81ED-4DB2-BD59-A6C34878D82A}">
                    <a16:rowId xmlns:a16="http://schemas.microsoft.com/office/drawing/2014/main" val="2219788889"/>
                  </a:ext>
                </a:extLst>
              </a:tr>
            </a:tbl>
          </a:graphicData>
        </a:graphic>
      </p:graphicFrame>
      <p:graphicFrame>
        <p:nvGraphicFramePr>
          <p:cNvPr id="7" name="Chart 6">
            <a:extLst>
              <a:ext uri="{FF2B5EF4-FFF2-40B4-BE49-F238E27FC236}">
                <a16:creationId xmlns:a16="http://schemas.microsoft.com/office/drawing/2014/main" id="{F4591D78-9EE7-4DB1-9FFA-D855A2382B28}"/>
              </a:ext>
            </a:extLst>
          </p:cNvPr>
          <p:cNvGraphicFramePr/>
          <p:nvPr>
            <p:extLst>
              <p:ext uri="{D42A27DB-BD31-4B8C-83A1-F6EECF244321}">
                <p14:modId xmlns:p14="http://schemas.microsoft.com/office/powerpoint/2010/main" val="3382246142"/>
              </p:ext>
            </p:extLst>
          </p:nvPr>
        </p:nvGraphicFramePr>
        <p:xfrm>
          <a:off x="7888077" y="870333"/>
          <a:ext cx="4161168" cy="45940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5363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D11AE-8A8C-4FBC-BBD9-50E42F4B91D4}"/>
              </a:ext>
            </a:extLst>
          </p:cNvPr>
          <p:cNvSpPr>
            <a:spLocks noGrp="1"/>
          </p:cNvSpPr>
          <p:nvPr>
            <p:ph type="sldNum" sz="quarter" idx="10"/>
          </p:nvPr>
        </p:nvSpPr>
        <p:spPr/>
        <p:txBody>
          <a:bodyPr/>
          <a:lstStyle/>
          <a:p>
            <a:fld id="{7BD00F27-A81B-9246-AE66-C78B503A84CD}" type="slidenum">
              <a:rPr lang="en-US" smtClean="0"/>
              <a:pPr/>
              <a:t>9</a:t>
            </a:fld>
            <a:endParaRPr lang="en-US" sz="2000"/>
          </a:p>
        </p:txBody>
      </p:sp>
      <p:sp>
        <p:nvSpPr>
          <p:cNvPr id="3" name="Text Placeholder 1">
            <a:extLst>
              <a:ext uri="{FF2B5EF4-FFF2-40B4-BE49-F238E27FC236}">
                <a16:creationId xmlns:a16="http://schemas.microsoft.com/office/drawing/2014/main" id="{05F983AD-BC08-4860-AE59-8F03C1A55A8B}"/>
              </a:ext>
            </a:extLst>
          </p:cNvPr>
          <p:cNvSpPr txBox="1">
            <a:spLocks/>
          </p:cNvSpPr>
          <p:nvPr/>
        </p:nvSpPr>
        <p:spPr>
          <a:xfrm>
            <a:off x="873275" y="290661"/>
            <a:ext cx="10445449" cy="69872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400" b="1" dirty="0">
                <a:latin typeface="Tahoma"/>
                <a:ea typeface="Tahoma"/>
                <a:cs typeface="Tahoma"/>
              </a:rPr>
              <a:t>Répartition des Bureaux par Pays</a:t>
            </a:r>
            <a:endParaRPr lang="en-US" sz="4400" b="1" dirty="0">
              <a:latin typeface="Tahoma"/>
              <a:ea typeface="Tahoma"/>
              <a:cs typeface="Tahoma"/>
            </a:endParaRPr>
          </a:p>
        </p:txBody>
      </p:sp>
      <p:graphicFrame>
        <p:nvGraphicFramePr>
          <p:cNvPr id="8" name="Chart 7">
            <a:extLst>
              <a:ext uri="{FF2B5EF4-FFF2-40B4-BE49-F238E27FC236}">
                <a16:creationId xmlns:a16="http://schemas.microsoft.com/office/drawing/2014/main" id="{020794D9-576C-4F61-AC70-3F2742F8F472}"/>
              </a:ext>
            </a:extLst>
          </p:cNvPr>
          <p:cNvGraphicFramePr/>
          <p:nvPr>
            <p:extLst>
              <p:ext uri="{D42A27DB-BD31-4B8C-83A1-F6EECF244321}">
                <p14:modId xmlns:p14="http://schemas.microsoft.com/office/powerpoint/2010/main" val="2531729269"/>
              </p:ext>
            </p:extLst>
          </p:nvPr>
        </p:nvGraphicFramePr>
        <p:xfrm>
          <a:off x="1338943" y="1153890"/>
          <a:ext cx="9427028" cy="466995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
            <a:extLst>
              <a:ext uri="{FF2B5EF4-FFF2-40B4-BE49-F238E27FC236}">
                <a16:creationId xmlns:a16="http://schemas.microsoft.com/office/drawing/2014/main" id="{F305AEE6-6F88-4DA9-B986-6B76562CAB4C}"/>
              </a:ext>
            </a:extLst>
          </p:cNvPr>
          <p:cNvSpPr>
            <a:spLocks noChangeArrowheads="1"/>
          </p:cNvSpPr>
          <p:nvPr/>
        </p:nvSpPr>
        <p:spPr bwMode="auto">
          <a:xfrm>
            <a:off x="1338943" y="52487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15352567"/>
      </p:ext>
    </p:extLst>
  </p:cSld>
  <p:clrMapOvr>
    <a:masterClrMapping/>
  </p:clrMapOvr>
</p:sld>
</file>

<file path=ppt/theme/theme1.xml><?xml version="1.0" encoding="utf-8"?>
<a:theme xmlns:a="http://schemas.openxmlformats.org/drawingml/2006/main" name="PADF PPT Template">
  <a:themeElements>
    <a:clrScheme name="Custom 1">
      <a:dk1>
        <a:srgbClr val="000000"/>
      </a:dk1>
      <a:lt1>
        <a:srgbClr val="FEFFFF"/>
      </a:lt1>
      <a:dk2>
        <a:srgbClr val="468ABD"/>
      </a:dk2>
      <a:lt2>
        <a:srgbClr val="E7E6E6"/>
      </a:lt2>
      <a:accent1>
        <a:srgbClr val="69CDC8"/>
      </a:accent1>
      <a:accent2>
        <a:srgbClr val="E19269"/>
      </a:accent2>
      <a:accent3>
        <a:srgbClr val="468ABD"/>
      </a:accent3>
      <a:accent4>
        <a:srgbClr val="69CDC8"/>
      </a:accent4>
      <a:accent5>
        <a:srgbClr val="E19269"/>
      </a:accent5>
      <a:accent6>
        <a:srgbClr val="468ABD"/>
      </a:accent6>
      <a:hlink>
        <a:srgbClr val="468ABD"/>
      </a:hlink>
      <a:folHlink>
        <a:srgbClr val="468AB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30D4E2AD-2C01-A44F-9444-F35D25082722}" vid="{8542B53F-8C10-4A42-8B77-1FA9C70A0C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dbd5ca7-7ee3-4289-afb4-ddb010653afa">
      <UserInfo>
        <DisplayName>Environment &amp; Disaster Resilience Visitors</DisplayName>
        <AccountId>4</AccountId>
        <AccountType/>
      </UserInfo>
      <UserInfo>
        <DisplayName>Mia Kazman</DisplayName>
        <AccountId>18</AccountId>
        <AccountType/>
      </UserInfo>
      <UserInfo>
        <DisplayName>Minerva Pinelo</DisplayName>
        <AccountId>19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AD1D58EEDC41448132FE8CFBB0A041" ma:contentTypeVersion="12" ma:contentTypeDescription="Create a new document." ma:contentTypeScope="" ma:versionID="1098d3c86468e17d7ba19017ff39011b">
  <xsd:schema xmlns:xsd="http://www.w3.org/2001/XMLSchema" xmlns:xs="http://www.w3.org/2001/XMLSchema" xmlns:p="http://schemas.microsoft.com/office/2006/metadata/properties" xmlns:ns2="6dbd5ca7-7ee3-4289-afb4-ddb010653afa" xmlns:ns3="d2b40dfb-5542-465f-b6f3-bfd7f8e5b625" targetNamespace="http://schemas.microsoft.com/office/2006/metadata/properties" ma:root="true" ma:fieldsID="0f1ed85ced532fc29407afaaec79fb8a" ns2:_="" ns3:_="">
    <xsd:import namespace="6dbd5ca7-7ee3-4289-afb4-ddb010653afa"/>
    <xsd:import namespace="d2b40dfb-5542-465f-b6f3-bfd7f8e5b62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bd5ca7-7ee3-4289-afb4-ddb010653af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b40dfb-5542-465f-b6f3-bfd7f8e5b62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1429E5-7EA0-4874-B8FD-25E11BCA4E62}">
  <ds:schemaRefs>
    <ds:schemaRef ds:uri="6dbd5ca7-7ee3-4289-afb4-ddb010653afa"/>
    <ds:schemaRef ds:uri="d2b40dfb-5542-465f-b6f3-bfd7f8e5b6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3172BB3-CDB4-4894-A80F-75651D8E55C4}">
  <ds:schemaRefs>
    <ds:schemaRef ds:uri="6dbd5ca7-7ee3-4289-afb4-ddb010653afa"/>
    <ds:schemaRef ds:uri="d2b40dfb-5542-465f-b6f3-bfd7f8e5b6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D76AC76-99D2-4A95-8DAA-E5795E0F91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PADF PPT Template</Template>
  <TotalTime>2</TotalTime>
  <Words>2206</Words>
  <Application>Microsoft Office PowerPoint</Application>
  <PresentationFormat>Widescreen</PresentationFormat>
  <Paragraphs>259</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PADF PPT Template</vt:lpstr>
      <vt:lpstr> Les Émissions de Gaz à effet de Serre de la PADF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Annexes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Isaac Fast</dc:creator>
  <cp:lastModifiedBy>Maya Sterling</cp:lastModifiedBy>
  <cp:revision>72</cp:revision>
  <dcterms:created xsi:type="dcterms:W3CDTF">2020-10-20T20:27:01Z</dcterms:created>
  <dcterms:modified xsi:type="dcterms:W3CDTF">2021-12-15T15:01:00Z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0x01010004AD1D58EEDC41448132FE8CFBB0A041</vt:lpwstr>
  </property>
</Properties>
</file>